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1" r:id="rId5"/>
    <p:sldId id="258" r:id="rId6"/>
    <p:sldId id="259" r:id="rId7"/>
    <p:sldId id="257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97E8C-21A1-4A6B-B67C-E7FA1F885853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43EE3-6D38-4CFF-B74C-7AB039DA6F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708920"/>
            <a:ext cx="685476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Школьникам</a:t>
            </a:r>
            <a:r>
              <a:rPr lang="ru-RU" sz="5400" i="1" dirty="0" smtClean="0">
                <a:latin typeface="Arial Black" pitchFamily="34" charset="0"/>
              </a:rPr>
              <a:t> </a:t>
            </a:r>
          </a:p>
          <a:p>
            <a:pPr algn="ctr"/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о правильном </a:t>
            </a:r>
          </a:p>
          <a:p>
            <a:pPr algn="ctr"/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питании</a:t>
            </a:r>
            <a:endParaRPr lang="ru-RU" sz="5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2780928"/>
            <a:ext cx="62007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Спасибо</a:t>
            </a:r>
          </a:p>
          <a:p>
            <a:pPr algn="ctr"/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За внимание!</a:t>
            </a:r>
            <a:endParaRPr lang="ru-RU" sz="5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Владелец\Рабочий стол\Новая папка\11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 l="43712" t="45037" r="14562" b="17873"/>
          <a:stretch>
            <a:fillRect/>
          </a:stretch>
        </p:blipFill>
        <p:spPr bwMode="auto">
          <a:xfrm>
            <a:off x="5652120" y="4509120"/>
            <a:ext cx="3347864" cy="2231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467544" y="1844824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 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принципы правильного питания</a:t>
            </a:r>
            <a:endParaRPr lang="ru-RU" sz="2800" i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564904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* Пищевой рацион должен быть сбалансированным и разнообразным;</a:t>
            </a:r>
          </a:p>
          <a:p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* Есть нужно не спеша, тщательно  пережевывая пищу;</a:t>
            </a:r>
          </a:p>
          <a:p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* Старайся не разговаривать и не читать во  время приема пищи;</a:t>
            </a:r>
          </a:p>
          <a:p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* Следи за чистотой рук;</a:t>
            </a:r>
          </a:p>
          <a:p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* Старайся кушать в одно и </a:t>
            </a:r>
          </a:p>
          <a:p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тоже время.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Владелец\Рабочий стол\Новая папка\17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 l="7476" t="21650" r="6688" b="3801"/>
          <a:stretch>
            <a:fillRect/>
          </a:stretch>
        </p:blipFill>
        <p:spPr bwMode="auto">
          <a:xfrm>
            <a:off x="0" y="2060848"/>
            <a:ext cx="9144000" cy="479715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67544" y="1556792"/>
            <a:ext cx="8071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Рекомендации к питанию школьников</a:t>
            </a:r>
            <a:endParaRPr lang="ru-RU" sz="2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1844824"/>
            <a:ext cx="8568952" cy="44627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Питание школьника должно быть оптимальным. </a:t>
            </a:r>
          </a:p>
          <a:p>
            <a:endParaRPr lang="ru-RU" sz="20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  <a:p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При составлении меню обязательно учитываются потребности организма, связанных с его ростом и развитием, с изменением условий внешней среды, </a:t>
            </a:r>
          </a:p>
          <a:p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с повышенной физической или эмоциональной нагрузкой. При оптимальной системе питания соблюдается баланс между поступлением и расходованием основных пищевых веществ. </a:t>
            </a:r>
          </a:p>
          <a:p>
            <a:endParaRPr lang="ru-RU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Калорийность рациона школьника должна 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быть следующей:</a:t>
            </a:r>
          </a:p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7-10 лет – 2400 ккал</a:t>
            </a:r>
          </a:p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14-17 лет – 2600-3000 ккал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Владелец\Рабочий стол\Новая папка\3.png"/>
          <p:cNvPicPr>
            <a:picLocks noChangeAspect="1" noChangeArrowheads="1"/>
          </p:cNvPicPr>
          <p:nvPr/>
        </p:nvPicPr>
        <p:blipFill>
          <a:blip r:embed="rId2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Владелец\Рабочий стол\Новая папка\4.png"/>
          <p:cNvPicPr>
            <a:picLocks noChangeAspect="1" noChangeArrowheads="1"/>
          </p:cNvPicPr>
          <p:nvPr/>
        </p:nvPicPr>
        <p:blipFill>
          <a:blip r:embed="rId2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0" y="1562099"/>
            <a:ext cx="9143999" cy="52937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Владелец\Рабочий стол\Новая папка\2.png"/>
          <p:cNvPicPr>
            <a:picLocks noChangeAspect="1" noChangeArrowheads="1"/>
          </p:cNvPicPr>
          <p:nvPr/>
        </p:nvPicPr>
        <p:blipFill>
          <a:blip r:embed="rId2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-2915" y="1562100"/>
            <a:ext cx="9146915" cy="5295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2564904"/>
            <a:ext cx="81703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Наблюдения показали, что дети, получающие горячее питание </a:t>
            </a:r>
          </a:p>
          <a:p>
            <a:pPr algn="ctr"/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в условиях школы, меньше устают, </a:t>
            </a:r>
          </a:p>
          <a:p>
            <a:pPr algn="ctr"/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у них на более  длительный </a:t>
            </a:r>
          </a:p>
          <a:p>
            <a:pPr algn="ctr"/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срок сохраняется высокий уровень работоспособности и выше</a:t>
            </a:r>
          </a:p>
          <a:p>
            <a:pPr algn="ctr"/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Успеваемость.</a:t>
            </a:r>
            <a:endParaRPr lang="ru-RU" sz="2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Владелец\Рабочий стол\Новая папка\13.jpg"/>
          <p:cNvPicPr>
            <a:picLocks noChangeAspect="1" noChangeArrowheads="1"/>
          </p:cNvPicPr>
          <p:nvPr/>
        </p:nvPicPr>
        <p:blipFill>
          <a:blip r:embed="rId2" cstate="print">
            <a:lum bright="-10000" contrast="10000"/>
          </a:blip>
          <a:srcRect t="22700" b="2751"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157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КСБ</dc:creator>
  <cp:lastModifiedBy>КСБ</cp:lastModifiedBy>
  <cp:revision>19</cp:revision>
  <dcterms:created xsi:type="dcterms:W3CDTF">2014-02-07T13:38:58Z</dcterms:created>
  <dcterms:modified xsi:type="dcterms:W3CDTF">2014-02-08T07:50:11Z</dcterms:modified>
</cp:coreProperties>
</file>