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06"/>
  </p:notesMasterIdLst>
  <p:sldIdLst>
    <p:sldId id="747" r:id="rId2"/>
    <p:sldId id="748" r:id="rId3"/>
    <p:sldId id="749" r:id="rId4"/>
    <p:sldId id="750" r:id="rId5"/>
    <p:sldId id="688" r:id="rId6"/>
    <p:sldId id="693" r:id="rId7"/>
    <p:sldId id="694" r:id="rId8"/>
    <p:sldId id="696" r:id="rId9"/>
    <p:sldId id="767" r:id="rId10"/>
    <p:sldId id="768" r:id="rId11"/>
    <p:sldId id="770" r:id="rId12"/>
    <p:sldId id="771" r:id="rId13"/>
    <p:sldId id="772" r:id="rId14"/>
    <p:sldId id="773" r:id="rId15"/>
    <p:sldId id="774" r:id="rId16"/>
    <p:sldId id="720" r:id="rId17"/>
    <p:sldId id="775" r:id="rId18"/>
    <p:sldId id="776" r:id="rId19"/>
    <p:sldId id="777" r:id="rId20"/>
    <p:sldId id="723" r:id="rId21"/>
    <p:sldId id="778" r:id="rId22"/>
    <p:sldId id="672" r:id="rId23"/>
    <p:sldId id="677" r:id="rId24"/>
    <p:sldId id="678" r:id="rId25"/>
    <p:sldId id="692" r:id="rId26"/>
    <p:sldId id="388" r:id="rId27"/>
    <p:sldId id="698" r:id="rId28"/>
    <p:sldId id="709" r:id="rId29"/>
    <p:sldId id="710" r:id="rId30"/>
    <p:sldId id="711" r:id="rId31"/>
    <p:sldId id="779" r:id="rId32"/>
    <p:sldId id="713" r:id="rId33"/>
    <p:sldId id="714" r:id="rId34"/>
    <p:sldId id="715" r:id="rId35"/>
    <p:sldId id="716" r:id="rId36"/>
    <p:sldId id="717" r:id="rId37"/>
    <p:sldId id="718" r:id="rId38"/>
    <p:sldId id="705" r:id="rId39"/>
    <p:sldId id="706" r:id="rId40"/>
    <p:sldId id="707" r:id="rId41"/>
    <p:sldId id="708" r:id="rId42"/>
    <p:sldId id="746" r:id="rId43"/>
    <p:sldId id="751" r:id="rId44"/>
    <p:sldId id="752" r:id="rId45"/>
    <p:sldId id="753" r:id="rId46"/>
    <p:sldId id="754" r:id="rId47"/>
    <p:sldId id="755" r:id="rId48"/>
    <p:sldId id="756" r:id="rId49"/>
    <p:sldId id="757" r:id="rId50"/>
    <p:sldId id="758" r:id="rId51"/>
    <p:sldId id="780" r:id="rId52"/>
    <p:sldId id="781" r:id="rId53"/>
    <p:sldId id="785" r:id="rId54"/>
    <p:sldId id="782" r:id="rId55"/>
    <p:sldId id="783" r:id="rId56"/>
    <p:sldId id="786" r:id="rId57"/>
    <p:sldId id="784" r:id="rId58"/>
    <p:sldId id="761" r:id="rId59"/>
    <p:sldId id="765" r:id="rId60"/>
    <p:sldId id="258" r:id="rId61"/>
    <p:sldId id="259" r:id="rId62"/>
    <p:sldId id="260" r:id="rId63"/>
    <p:sldId id="264" r:id="rId64"/>
    <p:sldId id="265" r:id="rId65"/>
    <p:sldId id="261" r:id="rId66"/>
    <p:sldId id="263" r:id="rId67"/>
    <p:sldId id="262" r:id="rId68"/>
    <p:sldId id="266" r:id="rId69"/>
    <p:sldId id="270" r:id="rId70"/>
    <p:sldId id="268" r:id="rId71"/>
    <p:sldId id="267" r:id="rId72"/>
    <p:sldId id="269" r:id="rId73"/>
    <p:sldId id="271" r:id="rId74"/>
    <p:sldId id="272" r:id="rId75"/>
    <p:sldId id="273" r:id="rId76"/>
    <p:sldId id="274" r:id="rId77"/>
    <p:sldId id="275" r:id="rId78"/>
    <p:sldId id="276" r:id="rId79"/>
    <p:sldId id="667" r:id="rId80"/>
    <p:sldId id="712" r:id="rId81"/>
    <p:sldId id="738" r:id="rId82"/>
    <p:sldId id="730" r:id="rId83"/>
    <p:sldId id="737" r:id="rId84"/>
    <p:sldId id="722" r:id="rId85"/>
    <p:sldId id="729" r:id="rId86"/>
    <p:sldId id="719" r:id="rId87"/>
    <p:sldId id="734" r:id="rId88"/>
    <p:sldId id="727" r:id="rId89"/>
    <p:sldId id="726" r:id="rId90"/>
    <p:sldId id="728" r:id="rId91"/>
    <p:sldId id="741" r:id="rId92"/>
    <p:sldId id="744" r:id="rId93"/>
    <p:sldId id="724" r:id="rId94"/>
    <p:sldId id="721" r:id="rId95"/>
    <p:sldId id="725" r:id="rId96"/>
    <p:sldId id="745" r:id="rId97"/>
    <p:sldId id="739" r:id="rId98"/>
    <p:sldId id="735" r:id="rId99"/>
    <p:sldId id="743" r:id="rId100"/>
    <p:sldId id="732" r:id="rId101"/>
    <p:sldId id="742" r:id="rId102"/>
    <p:sldId id="766" r:id="rId103"/>
    <p:sldId id="760" r:id="rId104"/>
    <p:sldId id="759" r:id="rId10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9D88C7-3313-4733-BE82-098296FAF0DE}" type="doc">
      <dgm:prSet loTypeId="urn:microsoft.com/office/officeart/2005/8/layout/vList2" loCatId="list" qsTypeId="urn:microsoft.com/office/officeart/2005/8/quickstyle/3d9" qsCatId="3D" csTypeId="urn:microsoft.com/office/officeart/2005/8/colors/accent0_1" csCatId="mainScheme" phldr="1"/>
      <dgm:spPr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ru-RU"/>
        </a:p>
      </dgm:t>
    </dgm:pt>
    <dgm:pt modelId="{313720FC-2277-40FB-BE75-33AD31DC8673}">
      <dgm:prSet/>
      <dgm:spPr>
        <a:solidFill>
          <a:schemeClr val="accent4">
            <a:lumMod val="20000"/>
            <a:lumOff val="80000"/>
          </a:schemeClr>
        </a:solidFill>
        <a:effectLst>
          <a:softEdge rad="12700"/>
        </a:effectLst>
        <a:sp3d extrusionH="152250" prstMaterial="matte">
          <a:bevelT w="165100" prst="coolSlant"/>
        </a:sp3d>
      </dgm:spPr>
      <dgm:t>
        <a:bodyPr/>
        <a:lstStyle/>
        <a:p>
          <a:pPr algn="just" rtl="0"/>
          <a:r>
            <a:rPr lang="ru-RU" dirty="0">
              <a:solidFill>
                <a:srgbClr val="002060"/>
              </a:solidFill>
            </a:rPr>
            <a:t>За принятие решения должно проголосовать квалифицированное большинство </a:t>
          </a:r>
          <a:r>
            <a:rPr lang="ru-RU" dirty="0">
              <a:solidFill>
                <a:srgbClr val="C00000"/>
              </a:solidFill>
            </a:rPr>
            <a:t>(не менее 52%)</a:t>
          </a:r>
          <a:r>
            <a:rPr lang="ru-RU" dirty="0">
              <a:solidFill>
                <a:srgbClr val="002060"/>
              </a:solidFill>
            </a:rPr>
            <a:t> от присутствующих при наличии кворума</a:t>
          </a:r>
        </a:p>
      </dgm:t>
    </dgm:pt>
    <dgm:pt modelId="{49057B27-289F-48AE-A8CE-AFBCF358DFE8}" type="parTrans" cxnId="{0525C7CC-12A1-44C2-8F8A-2C65370EFDE1}">
      <dgm:prSet/>
      <dgm:spPr/>
      <dgm:t>
        <a:bodyPr/>
        <a:lstStyle/>
        <a:p>
          <a:endParaRPr lang="ru-RU"/>
        </a:p>
      </dgm:t>
    </dgm:pt>
    <dgm:pt modelId="{6E6768B4-74F0-42CF-A337-F9AE55D29244}" type="sibTrans" cxnId="{0525C7CC-12A1-44C2-8F8A-2C65370EFDE1}">
      <dgm:prSet/>
      <dgm:spPr/>
      <dgm:t>
        <a:bodyPr/>
        <a:lstStyle/>
        <a:p>
          <a:endParaRPr lang="ru-RU"/>
        </a:p>
      </dgm:t>
    </dgm:pt>
    <dgm:pt modelId="{096C247A-C9C9-4312-AC69-2E1AF9810115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endParaRPr lang="ru-RU" i="1" dirty="0"/>
        </a:p>
      </dgm:t>
    </dgm:pt>
    <dgm:pt modelId="{26CCDAC4-5DEE-4A7E-9A7F-B9FE85B9F1F5}" type="parTrans" cxnId="{584B12FC-62C6-4B32-9557-86F7DAD8C23F}">
      <dgm:prSet/>
      <dgm:spPr/>
      <dgm:t>
        <a:bodyPr/>
        <a:lstStyle/>
        <a:p>
          <a:endParaRPr lang="ru-RU"/>
        </a:p>
      </dgm:t>
    </dgm:pt>
    <dgm:pt modelId="{9F77BDFB-79E6-4E47-9D7E-0D30518FF39B}" type="sibTrans" cxnId="{584B12FC-62C6-4B32-9557-86F7DAD8C23F}">
      <dgm:prSet/>
      <dgm:spPr/>
      <dgm:t>
        <a:bodyPr/>
        <a:lstStyle/>
        <a:p>
          <a:endParaRPr lang="ru-RU"/>
        </a:p>
      </dgm:t>
    </dgm:pt>
    <dgm:pt modelId="{CE144A2B-1BFB-45C6-8121-CB89B7D33072}" type="pres">
      <dgm:prSet presAssocID="{8C9D88C7-3313-4733-BE82-098296FAF0DE}" presName="linear" presStyleCnt="0">
        <dgm:presLayoutVars>
          <dgm:animLvl val="lvl"/>
          <dgm:resizeHandles val="exact"/>
        </dgm:presLayoutVars>
      </dgm:prSet>
      <dgm:spPr/>
    </dgm:pt>
    <dgm:pt modelId="{43BFA474-8F39-4C94-B43B-C68FBFDBB9DB}" type="pres">
      <dgm:prSet presAssocID="{313720FC-2277-40FB-BE75-33AD31DC86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2910DED-DC6F-4269-BD36-A404D3EAAC00}" type="pres">
      <dgm:prSet presAssocID="{6E6768B4-74F0-42CF-A337-F9AE55D29244}" presName="spacer" presStyleCnt="0"/>
      <dgm:spPr/>
    </dgm:pt>
    <dgm:pt modelId="{DDB16954-ED71-4123-9F7E-298E08D9A0B1}" type="pres">
      <dgm:prSet presAssocID="{096C247A-C9C9-4312-AC69-2E1AF981011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4AE1E0E-D22A-4563-B5BE-2B9B01F194FA}" type="presOf" srcId="{313720FC-2277-40FB-BE75-33AD31DC8673}" destId="{43BFA474-8F39-4C94-B43B-C68FBFDBB9DB}" srcOrd="0" destOrd="0" presId="urn:microsoft.com/office/officeart/2005/8/layout/vList2"/>
    <dgm:cxn modelId="{97D87283-604E-4A5E-9BAC-BA6F7EAA044A}" type="presOf" srcId="{096C247A-C9C9-4312-AC69-2E1AF9810115}" destId="{DDB16954-ED71-4123-9F7E-298E08D9A0B1}" srcOrd="0" destOrd="0" presId="urn:microsoft.com/office/officeart/2005/8/layout/vList2"/>
    <dgm:cxn modelId="{06C0DBC7-9E35-4131-A04E-E236FCC0F6A5}" type="presOf" srcId="{8C9D88C7-3313-4733-BE82-098296FAF0DE}" destId="{CE144A2B-1BFB-45C6-8121-CB89B7D33072}" srcOrd="0" destOrd="0" presId="urn:microsoft.com/office/officeart/2005/8/layout/vList2"/>
    <dgm:cxn modelId="{0525C7CC-12A1-44C2-8F8A-2C65370EFDE1}" srcId="{8C9D88C7-3313-4733-BE82-098296FAF0DE}" destId="{313720FC-2277-40FB-BE75-33AD31DC8673}" srcOrd="0" destOrd="0" parTransId="{49057B27-289F-48AE-A8CE-AFBCF358DFE8}" sibTransId="{6E6768B4-74F0-42CF-A337-F9AE55D29244}"/>
    <dgm:cxn modelId="{584B12FC-62C6-4B32-9557-86F7DAD8C23F}" srcId="{8C9D88C7-3313-4733-BE82-098296FAF0DE}" destId="{096C247A-C9C9-4312-AC69-2E1AF9810115}" srcOrd="1" destOrd="0" parTransId="{26CCDAC4-5DEE-4A7E-9A7F-B9FE85B9F1F5}" sibTransId="{9F77BDFB-79E6-4E47-9D7E-0D30518FF39B}"/>
    <dgm:cxn modelId="{78D07436-30AA-4932-B727-DFFF18035F12}" type="presParOf" srcId="{CE144A2B-1BFB-45C6-8121-CB89B7D33072}" destId="{43BFA474-8F39-4C94-B43B-C68FBFDBB9DB}" srcOrd="0" destOrd="0" presId="urn:microsoft.com/office/officeart/2005/8/layout/vList2"/>
    <dgm:cxn modelId="{EECD5E14-EDE5-4FED-A993-A0C2FC86ACE6}" type="presParOf" srcId="{CE144A2B-1BFB-45C6-8121-CB89B7D33072}" destId="{82910DED-DC6F-4269-BD36-A404D3EAAC00}" srcOrd="1" destOrd="0" presId="urn:microsoft.com/office/officeart/2005/8/layout/vList2"/>
    <dgm:cxn modelId="{F7FA895F-32B4-4355-8758-65D633F41A90}" type="presParOf" srcId="{CE144A2B-1BFB-45C6-8121-CB89B7D33072}" destId="{DDB16954-ED71-4123-9F7E-298E08D9A0B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A474-8F39-4C94-B43B-C68FBFDBB9DB}">
      <dsp:nvSpPr>
        <dsp:cNvPr id="0" name=""/>
        <dsp:cNvSpPr/>
      </dsp:nvSpPr>
      <dsp:spPr>
        <a:xfrm>
          <a:off x="0" y="61880"/>
          <a:ext cx="8215370" cy="235521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softEdge rad="12700"/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  <a:sp3d extrusionH="28000" prstMaterial="matte"/>
        </a:bodyPr>
        <a:lstStyle/>
        <a:p>
          <a:pPr marL="0" lvl="0" indent="0" algn="just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solidFill>
                <a:srgbClr val="002060"/>
              </a:solidFill>
            </a:rPr>
            <a:t>За принятие решения должно проголосовать квалифицированное большинство </a:t>
          </a:r>
          <a:r>
            <a:rPr lang="ru-RU" sz="3300" kern="1200" dirty="0">
              <a:solidFill>
                <a:srgbClr val="C00000"/>
              </a:solidFill>
            </a:rPr>
            <a:t>(не менее 52%)</a:t>
          </a:r>
          <a:r>
            <a:rPr lang="ru-RU" sz="3300" kern="1200" dirty="0">
              <a:solidFill>
                <a:srgbClr val="002060"/>
              </a:solidFill>
            </a:rPr>
            <a:t> от присутствующих при наличии кворума</a:t>
          </a:r>
        </a:p>
      </dsp:txBody>
      <dsp:txXfrm>
        <a:off x="114972" y="176852"/>
        <a:ext cx="7985426" cy="2125266"/>
      </dsp:txXfrm>
    </dsp:sp>
    <dsp:sp modelId="{DDB16954-ED71-4123-9F7E-298E08D9A0B1}">
      <dsp:nvSpPr>
        <dsp:cNvPr id="0" name=""/>
        <dsp:cNvSpPr/>
      </dsp:nvSpPr>
      <dsp:spPr>
        <a:xfrm>
          <a:off x="0" y="2512130"/>
          <a:ext cx="8215370" cy="235521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  <a:sp3d extrusionH="28000" prstMaterial="matte"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i="1" kern="1200" dirty="0"/>
        </a:p>
      </dsp:txBody>
      <dsp:txXfrm>
        <a:off x="114972" y="2627102"/>
        <a:ext cx="7985426" cy="2125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6138F-5928-41C5-A1AC-211685A8650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EFB2C-1AB9-4CB8-96D6-72260CCBF0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8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C7B44-80F4-437C-8C05-88D08D8C6AA5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8105E9-7D0F-4FBB-AC2B-A66A088C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BBBD5-6AF6-448A-BDE4-9C0DAA88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2D7A39-91C5-4084-B50E-D7BA58C8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031A1-0DAF-4D84-B929-6BBD4E88DE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632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36686-092F-40EA-8DCB-69CDE3DE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F8A58-3EEB-42E3-B1DA-1CD3516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F3D16A-B0F4-4420-8D4D-32228BCB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B2F1D-04EC-4454-A88D-7CCDD2A547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873282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0D188C-E8A6-4860-A4FA-F0E322BC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D7BA2-406E-4CDE-B447-26F01087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7138A2-4907-49AB-BEA5-D4D90B58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56B0-6116-455C-94EE-63EC231B8F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628392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49F2D0B-B65C-4AB7-A4E1-B8A2475AD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D8E46AA-0DF7-4292-A601-15D82CAE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4CF2C49-81CD-41D5-9831-B7638563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B4EE-FE5D-4CB2-ABB2-5109729A2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611166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C490F3-5257-422A-84C1-772B76D0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3E207-8E04-46B6-A295-731C9134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90C885-0FEE-48EA-A1F2-342754ACA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1FEA6-B84C-457C-9DA2-9FCC649F25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450481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080C8A-67F9-4DF6-A3B6-50EC24AF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59F6FC-7E03-4585-B70B-B10B9334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2C938-813E-405D-BB4A-C518A11A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5F2B6-0B64-4B21-9284-658FE8D227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059776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86AF68B-A235-4A32-A3F5-311EE43A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17EB403-753A-4BBC-A330-E8CAC084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B7F15F3-2C45-4674-8CA8-B806289B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EBE22-4E75-461A-ABF3-C1A0E6192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08300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7CD7394-26FA-4C3F-80A3-A6DA3859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FC248E0-4B3A-41CC-B16B-E0717F25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9E980C1-9358-4504-88E5-2F68FA0B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67CC2-28EB-4A3E-B8C8-1735255450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812513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EFFF040-CFE8-4B42-BA7A-229CDF95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3C2403E-C77B-44C3-A39A-C31739C5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308B75B-9A83-44D9-8631-3535D954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D136-842E-4A43-88A3-CD13C226BB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635524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D2F81F2C-BC3F-4529-94D2-751B1C9D1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F73426C1-1DA1-46A7-AA03-2F9F2014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233F9F6-D812-4C73-AFD6-B89F685B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199B1-2025-4514-8B14-0766070B51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772150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351AF04-129E-4B05-828D-F621A112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FB44B84-2835-46C3-83E2-43FDB45A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ADF25FC-7D70-495B-8079-E311A1BA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BB002-14CB-4AED-A630-2B1AEAEE32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624650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EB8C124-5438-4155-A092-A953FB82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10B8DF9-3000-40CF-8DB2-96894B2B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758FF90-768C-4F6F-B514-8E43FDB1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BFCFB-A50B-4AB8-A8F5-D7F6B92720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823910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74001">
              <a:srgbClr val="AEDAE5"/>
            </a:gs>
            <a:gs pos="83000">
              <a:srgbClr val="AEDAE5"/>
            </a:gs>
            <a:gs pos="100000">
              <a:srgbClr val="C9E6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974CC16F-5B22-444F-8195-AEFB130265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7D712D2D-6271-46E2-9D8B-C4A8E183CE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9FE182-ED47-4035-8061-EB2B12E60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1288C0-55AC-400F-96C9-A6F316216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D3E3E-9527-46F6-A380-40C4B974F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4B21E2-168A-4222-AD34-FF27F31C21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716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60A118535F93974D700B4C51CFA1A94472B6E0D3FA9DDF36ECFCA9E76DEADAC131B528A759A8E8A96D609B3A987595A4C29CD69DEAA546A031x8L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consultantplus://offline/ref=F80696402931ABD5842A92BD814FA401F10FF0D6708726D4AFEB89F722BE2761DA8B95557870C38E7E76188222CA1D2E2E2880E81C81CE81d9I4M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60A118535F93974D700B4C51CFA1A94472B6E0D3FA9DDF36ECFCA9E76DEADAC131B528A759A8E8A96D609B3A987595A4C29CD69DEAA546A031x8L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Рисунок 2" descr="333_1.jpg">
            <a:extLst>
              <a:ext uri="{FF2B5EF4-FFF2-40B4-BE49-F238E27FC236}">
                <a16:creationId xmlns:a16="http://schemas.microsoft.com/office/drawing/2014/main" id="{3A0CCD5C-56B9-478A-921E-A58063E0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975B1-3124-41F2-B984-1D6CC26B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488" y="2780778"/>
            <a:ext cx="9903911" cy="1187450"/>
          </a:xfrm>
        </p:spPr>
        <p:txBody>
          <a:bodyPr/>
          <a:lstStyle/>
          <a:p>
            <a:r>
              <a:rPr lang="en-US" dirty="0"/>
              <a:t>III </a:t>
            </a:r>
            <a:r>
              <a:rPr lang="ru-RU" dirty="0"/>
              <a:t>пленарное заседание Артинской районной организации Профессионального союза работников народного образования и науки РФ</a:t>
            </a:r>
          </a:p>
        </p:txBody>
      </p:sp>
    </p:spTree>
    <p:extLst>
      <p:ext uri="{BB962C8B-B14F-4D97-AF65-F5344CB8AC3E}">
        <p14:creationId xmlns:p14="http://schemas.microsoft.com/office/powerpoint/2010/main" val="3531350266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269FA93-9145-48EC-A2E3-08E663EAECE2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"/>
          <a:ext cx="9144000" cy="6218237"/>
        </p:xfrm>
        <a:graphic>
          <a:graphicData uri="http://schemas.openxmlformats.org/drawingml/2006/table">
            <a:tbl>
              <a:tblPr/>
              <a:tblGrid>
                <a:gridCol w="8993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31">
                <a:tc gridSpan="2"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В образовательном учреждении отсутствует: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16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комиссия по стимулированию работников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16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ЛНА- положение о комиссии по стимулированию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57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ЛНА (приложение КД), устанавливающий порядок, условия и критерии установления работникам выплат стимулирующего характера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57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Положение о комиссии по стимулированию принято без учета мнения (согласования) профкома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6373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ЛНА, устанавливающий порядок, условия и критерии установления работникам выплат стимулирующего характера (положение о стимулировании), принят без согласования с профкомом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57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В комиссию по стимулированию не включены представители профсоюзной организации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6373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Положением о стимулировании не определены конкретные размеры стимулирующих выплат (в абсолютных размерах, в процентах оклада (ставки) либо в баллах с конкретной стоимостью бала)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557">
                <a:tc>
                  <a:txBody>
                    <a:bodyPr/>
                    <a:lstStyle>
                      <a:lvl1pPr indent="177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Положением о стимулировании при определении размеров стимулирующих выплат предусмотрены их диапазоны («от / до»)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>
            <a:extLst>
              <a:ext uri="{FF2B5EF4-FFF2-40B4-BE49-F238E27FC236}">
                <a16:creationId xmlns:a16="http://schemas.microsoft.com/office/drawing/2014/main" id="{752CE9B7-7007-4047-920D-6DE799C03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Допускаются студенты – на должности педагогов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(Порядок утв. Приказом Минпросвещения РФ от 18.09.2020 г. № 508)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</a:t>
            </a: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 общеобразовательным программам 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вуза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спец. и напр. «Образование и педагогические науки», аттестованные не менее чем за </a:t>
            </a: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г.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</a:t>
            </a: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доп. общеобразовательным программам 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вуза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специальности и напр., соответствующим направленности доп. общеобразовательных программ (соответствие определяется работодателем), аттестованные не менее чем за </a:t>
            </a: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г.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>
            <a:extLst>
              <a:ext uri="{FF2B5EF4-FFF2-40B4-BE49-F238E27FC236}">
                <a16:creationId xmlns:a16="http://schemas.microsoft.com/office/drawing/2014/main" id="{6CF0FF08-09E4-418E-8D19-43B40A688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Психиатрическое освидетельствование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 (ДОЛ) и др. оздоровительные учреждения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(оздоровление - основной вид деятельности), на них распространяются ПП РФ от 28.04.1993 г. № 377.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не реже 1 раза в 5 лет проходят психиатрическое освидетельствование. Прохождение мед. осмотров с участием врача-психиатра само по себе не освобождает работодателя от обязанности направить работников на психиатрическое освидетельствование (Решение ВС Республики Коми от 30.08.2017 г. по делу № 21-735/2017).</a:t>
            </a:r>
          </a:p>
        </p:txBody>
      </p:sp>
    </p:spTree>
  </p:cSld>
  <p:clrMapOvr>
    <a:masterClrMapping/>
  </p:clrMapOvr>
  <p:transition spd="slow"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893AAA-A1D3-4B83-8FA5-593120AE9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64" y="0"/>
            <a:ext cx="5228488" cy="71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55688"/>
      </p:ext>
    </p:extLst>
  </p:cSld>
  <p:clrMapOvr>
    <a:masterClrMapping/>
  </p:clrMapOvr>
  <p:transition spd="slow"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D5ACE-1093-48B3-BCD1-5ABDC307F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48" y="0"/>
            <a:ext cx="4987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30831"/>
      </p:ext>
    </p:extLst>
  </p:cSld>
  <p:clrMapOvr>
    <a:masterClrMapping/>
  </p:clrMapOvr>
  <p:transition spd="slow"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07449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E8EFB8C-98F7-48F9-9F5B-9E84F0E74EB0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"/>
          <a:ext cx="9144000" cy="1581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2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образовательном учреждении отсутствует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69">
                <a:tc>
                  <a:txBody>
                    <a:bodyPr/>
                    <a:lstStyle/>
                    <a:p>
                      <a:pPr marL="0" indent="177800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комиссия по стимулированию работников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73">
                <a:tc>
                  <a:txBody>
                    <a:bodyPr/>
                    <a:lstStyle/>
                    <a:p>
                      <a:pPr marL="0" indent="177800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ЛНА- положение о комиссии по стимулированию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39">
                <a:tc>
                  <a:txBody>
                    <a:bodyPr/>
                    <a:lstStyle/>
                    <a:p>
                      <a:pPr marL="0" indent="177800"/>
                      <a:r>
                        <a:rPr lang="ru-RU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ЛНА (приложение КД), устанавливающий порядок, условия и критерии установления работникам выплат стимулирующего характера</a:t>
                      </a:r>
                      <a:endParaRPr lang="ru-RU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58" name="TextBox 3">
            <a:extLst>
              <a:ext uri="{FF2B5EF4-FFF2-40B4-BE49-F238E27FC236}">
                <a16:creationId xmlns:a16="http://schemas.microsoft.com/office/drawing/2014/main" id="{DD5564C4-713C-43CA-B17A-8131667E2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03414"/>
            <a:ext cx="91440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Единые рекомендации РТК на 2021</a:t>
            </a: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год:</a:t>
            </a:r>
            <a:r>
              <a:rPr lang="ru-RU" altLang="ru-RU" sz="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VIII</a:t>
            </a: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20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 </a:t>
            </a:r>
            <a:r>
              <a:rPr lang="ru-RU" altLang="ru-RU" sz="2000" i="1">
                <a:latin typeface="Times New Roman" panose="02020603050405020304" pitchFamily="18" charset="0"/>
                <a:cs typeface="Calibri" panose="020F0502020204030204" pitchFamily="34" charset="0"/>
              </a:rPr>
              <a:t>работников гос. учреждений субъектов РФ</a:t>
            </a:r>
            <a:r>
              <a:rPr lang="ru-RU" altLang="ru-RU" sz="2000" b="1" i="1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000" i="1">
                <a:latin typeface="Times New Roman" panose="02020603050405020304" pitchFamily="18" charset="0"/>
                <a:cs typeface="Calibri" panose="020F0502020204030204" pitchFamily="34" charset="0"/>
              </a:rPr>
              <a:t>и муниципальных учреждений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):</a:t>
            </a: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п. 34. При применении СОТ следует обращать внимание на: …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д) применение демократических процедур при оценке эффективности работы различных категорий работников для принятия решения об осуществлении им выплат стимулирующего характера (создание соответствующей комиссии с участием выборного органа первичной профсоюзной организации или по согласованию с выборным органом первичной профсоюзной организации (при наличии такого органа).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8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Обл. отраслевое соглашение на 2021 - 2023 г.г.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3.4.4. Стороны согласились, что организации разрабатывают и принимают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согласованию с профкомом положение о комиссии по стимулированию работников образовательной организации (Приложение № 5).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>
            <a:extLst>
              <a:ext uri="{FF2B5EF4-FFF2-40B4-BE49-F238E27FC236}">
                <a16:creationId xmlns:a16="http://schemas.microsoft.com/office/drawing/2014/main" id="{72E3C1BF-CAC0-4356-B62F-9FFCCB487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Трудовой кодекс РФ</a:t>
            </a: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(ч. 2 ст. 135):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СОТ, вкл. системы доплат и надбавок стимулирующего характера и системы премирования, устанавливаются КД, соглашениями, ЛНА в соответствии с трудовым законодательством и иными нормативными правовыми актами, содержащими нормы трудового права.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об установлении СОТ работников федеральных учреждений (утв. Постановлением Правительства РФ от 05.08.2008 г. № 583)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СОТ, кот. 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включают в себя выплаты стимулирующего характера, устанавливаются КД, соглашениями, ЛНА с учетом рекомендаций РТК по регулированию социально-трудовых отношений.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Размеры и условия осуществления выплат стимулирующего характера устанавливаются КД, соглашениями, ЛНА, ТД с учетом разрабатываемых в федеральном учреждении показателей и критериев оценки эффективности труда работников этих учреждений.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Единые рекомендации РТК на 2021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 год:</a:t>
            </a: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8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V. Системы оплаты труда работников ФГУ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VIII. Системы оплаты труда работников государственных учреждений субъектов Российской Федерации и муниципальных учреждений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390E973-1250-4BA7-84FF-2066D29F365F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"/>
          <a:ext cx="9144000" cy="2341563"/>
        </p:xfrm>
        <a:graphic>
          <a:graphicData uri="http://schemas.openxmlformats.org/drawingml/2006/table">
            <a:tbl>
              <a:tblPr/>
              <a:tblGrid>
                <a:gridCol w="862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9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Положением о стимулировании предусмотрены: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38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случаи отмены (невыплаты) уже начисленных за проделанную работу стимулирующих выплат;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6038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случаи неначисления стимулирующих выплат за дисциплинарные проступки, не связанные с условиями стимулирования и (или) выполнением работником своих трудовых функций (должностных обязанностей)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303" name="TextBox 3">
            <a:extLst>
              <a:ext uri="{FF2B5EF4-FFF2-40B4-BE49-F238E27FC236}">
                <a16:creationId xmlns:a16="http://schemas.microsoft.com/office/drawing/2014/main" id="{582CFD93-9A1B-45BE-9934-9DBB2039D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66963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Трудовой кодекс РФ: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ст. 22: Работодатель обязан выплачивать в полном размере причитающуюся работникам заработную плату в сроки, установленные в соответствии с настоящим Кодексом, коллективным договором, правилами внутреннего трудового распорядка, трудовыми договорами;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ст. 192: За совершение дисциплинарного проступка, то есть неисполнение или ненадлежащее исполнение работником по его вине возложенных на него трудовых обязанностей, работодатель имеет право применить следующие дисциплинарные взыскания: замечание; выговор; увольнение по соответствующим основаниям.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Не допускается применение дисциплинарных взысканий, не предусмотренных федеральными законами, уставами и положениями о дисциплине.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ст. 193: За каждый дисциплинарный проступок может быть применено только одно дисциплинарное взыскание.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9831BE46-D28A-4141-8E6C-A59AD3A9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313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7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Отраслевое соглашение 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по организациям, находящимся в ведении Минпросвещения РФ, на 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2021 - 2023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 годы: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5.2. Работодатели 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предусматривают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 в положении об оплате труда регулирование вопросов оплаты труда с учетом: определения размеров выплат стимулирующего характера от размера оклада (ставки), определения размеров выплат стимулирующего характера на основе критериев определения достижимых результатов работы.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При разработке 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и утверждении показателей и критериев эффективности работы в целях осуществления стимулирования учитываются принципы: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а) размер вознаграждения должен определяться на основе объективной оценки результатов его труда (принцип объективности);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б) работник должен знать, какое вознаграждение он получит в зависимости от результатов своего труда (принцип предсказуемости);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в) вознаграждение должно быть адекватно трудовому вкладу, опыту и уровню квалификации (принцип адекватности);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г) вознаграждение должно следовать за достижением результата (принцип своевременности);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д) правила определения вознаграждения должны быть понятны каждому работнику (принцип справедливости);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е) принятие решений о выплатах вознаграждения и их размерах должны осуществляться по согласованию с выборным органом первичной профсоюзной организации (принцип прозрачности).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EFEB9B2-1410-490F-B107-628804F7ED86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"/>
          <a:ext cx="9144000" cy="6665913"/>
        </p:xfrm>
        <a:graphic>
          <a:graphicData uri="http://schemas.openxmlformats.org/drawingml/2006/table">
            <a:tbl>
              <a:tblPr/>
              <a:tblGrid>
                <a:gridCol w="8993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 договоры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0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Отсутствие в трудовом договоре (дополнительном соглашении к нему) конкретных размеров и условий осуществления выплат стимулирующего характера либо включение в него формальной ссылки на положение о стимулировании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Несоответствие размеров и условий осуществления выплат стимулирующего характера в трудовом договоре положению о стимулировании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стимулирования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738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Отсутствие оформленных протоколов заседаний комиссии по стимулированию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975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Несоответствие приказа о стимулировании решению комиссии по стимулированию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4338"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Имеются случаи неначисления стимулирующих выплат за дисциплинарные проступки, не связанные с условиями стимулирования и (или) выполнением работником своих трудовых функций (должностных обязанностей)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5E2FE9ED-FA90-4052-8611-79C08918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0"/>
            <a:ext cx="91440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Трудовой кодекс РФ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Ст. 57: Обязательными для включения в трудовой договор являются условия оплаты труда (в том числе размер тарифной ставки или оклада (должностного оклада) работника, доплаты, надбавки и поощрительные выплаты).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Ст. 135: Заработная плата работнику устанавливается трудовым договором в соответствии с действующими у данного работодателя системами оплаты труда.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Рекомендации по оформлению трудовых отношений с работником государственного (муниципального) учреждения при введении эффективного контракта </a:t>
            </a: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(утв. Приказом Минтруда РФ от 26.04.2013 г. № 167н)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2. В отношении каждого работника должны быть уточнены и конкретизированы … показатели и критерии оценки эффективности деятельности, установлен … размер поощрения за достижение коллективных результатов труда. Условия получения вознаграждения должны быть понятны работодателю и работнику и не допускать двойного толкования.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 13. Условия осуществления выплат стимулирующего характера, рекомендуется излагать в трудовом договоре в форме, понятной работнику учреждения и работодателю, и исключающей неоднозначное толкование. При этом не рекомендуется ограничиваться только ссылками на положения локальных нормативных актов, содержащих нормы, регулирующие вопросы осуществления выплат стимулирующего и компенсационного и характера.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>
            <a:extLst>
              <a:ext uri="{FF2B5EF4-FFF2-40B4-BE49-F238E27FC236}">
                <a16:creationId xmlns:a16="http://schemas.microsoft.com/office/drawing/2014/main" id="{127505D9-1E52-4DEA-A89B-82FD9177B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38101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Министерством образования и молодёжной политики Свердловской области и Свердловской областной организацией Профсоюза работников народного образования и науки Российской Федерации на 2021–2023 г.г.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</a:t>
            </a: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5: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Примерное положение о комиссии по стимулированию работников образовательной организации.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1.2. Стимулирующие выплаты устанавливаются работнику приказом руководителя образовательной организации на основании решения комиссии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 стимулированию.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6.9. Решение комиссии по стимулированию оформляется протоколом, который подписывается председателем и секретарем комиссии по стимулированию.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6.10. Проект приказа руководителя образовательной организации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об установлении работникам соответствующих стимулирующих выплат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размерах, определенных комиссией по стимулированию в протоколе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Положением о премировании, после согласования с профсоюзным комитетом подписывается руководителем образовательной организации и является основанием для осуществления стимулирующих выплат работникам.</a:t>
            </a:r>
          </a:p>
        </p:txBody>
      </p:sp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extLst>
              <a:ext uri="{FF2B5EF4-FFF2-40B4-BE49-F238E27FC236}">
                <a16:creationId xmlns:a16="http://schemas.microsoft.com/office/drawing/2014/main" id="{E2A4EDAC-FDAD-4B88-AE95-4CB0BD975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Ст. 19 ФЗ «О профессиональных союзах … », с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т. 370 Трудового кодекса РФ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Профсоюзы имеют право</a:t>
            </a: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- на осуществление профсоюзного контроля за соблюдением работодателями, должностными лицами, законодательства о труде, 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- требовать устранения выявленных нарушений. 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Работодатели, должностные лица обязаны</a:t>
            </a: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  <a:cs typeface="Calibri" panose="020F0502020204030204" pitchFamily="34" charset="0"/>
              </a:rPr>
              <a:t>в недельный срок</a:t>
            </a: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 с момента получения требования </a:t>
            </a:r>
            <a:r>
              <a:rPr lang="ru-RU" altLang="ru-RU" sz="2400" b="1">
                <a:latin typeface="Times New Roman" panose="02020603050405020304" pitchFamily="18" charset="0"/>
                <a:cs typeface="Calibri" panose="020F0502020204030204" pitchFamily="34" charset="0"/>
              </a:rPr>
              <a:t>сообщить профсоюзу о результатах его рассмотрения и принятых мерах</a:t>
            </a: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Для осуществления профсоюзного контроля профсоюзы вправе создавать собственные инспекции труда, которые </a:t>
            </a:r>
            <a:r>
              <a:rPr lang="ru-RU" altLang="ru-RU" sz="2400" b="1">
                <a:latin typeface="Times New Roman" panose="02020603050405020304" pitchFamily="18" charset="0"/>
                <a:cs typeface="Calibri" panose="020F0502020204030204" pitchFamily="34" charset="0"/>
              </a:rPr>
              <a:t>наделяются полномочиями, предусмотренными положениями, утверждаемыми профсоюзами</a:t>
            </a: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Calibri" panose="020F0502020204030204" pitchFamily="34" charset="0"/>
              </a:rPr>
              <a:t>Профсоюзные инспектора труда вправе беспрепятственно посещать организации, в которых работают члены данного профсоюза, для проведения проверок соблюдения законодательства о труде и о профсоюзах, а также выполнения работодателями условий коллективного договора, соглашения.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>
            <a:extLst>
              <a:ext uri="{FF2B5EF4-FFF2-40B4-BE49-F238E27FC236}">
                <a16:creationId xmlns:a16="http://schemas.microsoft.com/office/drawing/2014/main" id="{C82C6D21-736B-4B96-82E7-77AFC9D6D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7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правовой инспекции труда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 работников народного образования и науки РФ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утв. Постановлением  Исполкома Профсоюза от  21.03.2012 г. № 9-11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435" name="TextBox 4">
            <a:extLst>
              <a:ext uri="{FF2B5EF4-FFF2-40B4-BE49-F238E27FC236}">
                <a16:creationId xmlns:a16="http://schemas.microsoft.com/office/drawing/2014/main" id="{B7FB29C0-74D0-4BDF-8674-F4E6D532A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2850"/>
            <a:ext cx="91440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права правовых инспекторов труда Профсоюза: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осуществлять </a:t>
            </a:r>
            <a:r>
              <a:rPr lang="ru-RU" altLang="ru-RU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порядком, определенным выборным коллегиальным исполнительным органом Профсоюза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проверки соблюдения работодателями трудового законодательства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в установленном порядке беспрепятственно </a:t>
            </a:r>
            <a:r>
              <a:rPr lang="ru-RU" altLang="ru-RU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удостоверений установленного образца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посещать организации, в которых работают члены Профсоюза, в целях проведения проверок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направлять работодателям представления об устранении нарушений 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(ф. № 1–ПИ)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обращаться в соответствующие органы с требованием о привлечении к дисциплинарной, административной или уголовной ответственности лиц, виновных в нарушении трудового законодательства </a:t>
            </a: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(ф. № 2-ПИ)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ВПИТ = Полномочия ПИТ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ВПИТ освобождается от основной работы для выполнения обязанностей, предусмотренных настоящим Положением, для участия в семинарах, совещаниях и работе выборных профсоюзных органов. Условия освобождения и порядок оплаты этого времени определяются КД, соглашениями.</a:t>
            </a: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CE3AF58-7AF2-4BE3-991E-34FB0DEA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77" y="249099"/>
            <a:ext cx="4762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067D9-AC5D-408E-8AD4-40B008BDBF5B}"/>
              </a:ext>
            </a:extLst>
          </p:cNvPr>
          <p:cNvSpPr txBox="1"/>
          <p:nvPr/>
        </p:nvSpPr>
        <p:spPr>
          <a:xfrm>
            <a:off x="596348" y="753925"/>
            <a:ext cx="11131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ПРОФЕССИОНАЛЬНЫЙ СОЮЗ РАБОТНИКОВ НАРОДНОГО ОБРАЗОВАНИЯ И НАУКИ РОССИЙСКОЙ ФЕДЕРАЦИИ 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СВЕРДЛОВСКАЯ ОБЛАСТНАЯ ОРГАНИЗАЦИЯ ПРОФСОЮЗА 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РАБОТНИКОВ НАРОДНОГО ОБРАЗОВАНИЯ И НАУКИ РОССИЙСКОЙ ФЕДЕРАЦИИ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ПРЕЗИДИУМ 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ВЫПИСКА ИЗ ПОСТАНОВЛЕН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AFE2146-4F75-442E-A275-044401C0F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087544"/>
              </p:ext>
            </p:extLst>
          </p:nvPr>
        </p:nvGraphicFramePr>
        <p:xfrm>
          <a:off x="609600" y="1600200"/>
          <a:ext cx="10310191" cy="731520"/>
        </p:xfrm>
        <a:graphic>
          <a:graphicData uri="http://schemas.openxmlformats.org/drawingml/2006/table">
            <a:tbl>
              <a:tblPr/>
              <a:tblGrid>
                <a:gridCol w="5222119">
                  <a:extLst>
                    <a:ext uri="{9D8B030D-6E8A-4147-A177-3AD203B41FA5}">
                      <a16:colId xmlns:a16="http://schemas.microsoft.com/office/drawing/2014/main" val="4127844989"/>
                    </a:ext>
                  </a:extLst>
                </a:gridCol>
                <a:gridCol w="966646">
                  <a:extLst>
                    <a:ext uri="{9D8B030D-6E8A-4147-A177-3AD203B41FA5}">
                      <a16:colId xmlns:a16="http://schemas.microsoft.com/office/drawing/2014/main" val="766502985"/>
                    </a:ext>
                  </a:extLst>
                </a:gridCol>
                <a:gridCol w="4121426">
                  <a:extLst>
                    <a:ext uri="{9D8B030D-6E8A-4147-A177-3AD203B41FA5}">
                      <a16:colId xmlns:a16="http://schemas.microsoft.com/office/drawing/2014/main" val="2495800395"/>
                    </a:ext>
                  </a:extLst>
                </a:gridCol>
              </a:tblGrid>
              <a:tr h="4095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</a:rPr>
                        <a:t>18 февраля 2021 г.</a:t>
                      </a:r>
                      <a:endParaRPr lang="ru-RU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38100" cap="flat" cmpd="dbl" algn="ctr">
                      <a:solidFill>
                        <a:srgbClr val="1823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base"/>
                      <a:r>
                        <a:rPr lang="ru-RU" sz="1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Екатеринбург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38100" cap="flat" cmpd="dbl" algn="ctr">
                      <a:solidFill>
                        <a:srgbClr val="082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</a:rPr>
                        <a:t>                                                                         № 13-4 </a:t>
                      </a:r>
                      <a:endParaRPr lang="ru-RU" sz="1000" b="0" i="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base"/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38100" cap="flat" cmpd="dbl" algn="ctr">
                      <a:solidFill>
                        <a:srgbClr val="382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302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C2A82E-B378-4AA9-9060-753662B21FA0}"/>
              </a:ext>
            </a:extLst>
          </p:cNvPr>
          <p:cNvSpPr txBox="1"/>
          <p:nvPr/>
        </p:nvSpPr>
        <p:spPr>
          <a:xfrm>
            <a:off x="371061" y="2014330"/>
            <a:ext cx="2425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подведении итогов работы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организаций Профсоюза за 2020 год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23DAD-E16A-49FB-BD6B-5D722D546165}"/>
              </a:ext>
            </a:extLst>
          </p:cNvPr>
          <p:cNvSpPr txBox="1"/>
          <p:nvPr/>
        </p:nvSpPr>
        <p:spPr>
          <a:xfrm>
            <a:off x="3326296" y="2331719"/>
            <a:ext cx="581770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территориальных и первичных с правами территориальных организаций Профсоюза за 2020 год была проанализирована на основе годовых статистических отчетов по организационной работе, охране труда, правовой, финансовой работе, социальному партнерству, итогов выполнения квартальных планов работы организаций в соответствии с критериями, показателями оценки работы, утвержденными постановлением президиума областной организации Профсоюза от 22.04.2020 № 4-6.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Рассмотрев представление экспертной группы по итогам работы профсоюзных организаций за 2020 год (Приложение), президиум областной организации Профсоюза ПОСТАНОВЛЯЕТ: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По итогам работы признать лучшей Артинскую РО Профсоюза работников народного образования и науки РФ, наградить Дипломом областного комитета Профсоюза за высокие показатели в работе за 2020 год по защите и представительству социально-трудовых прав и интересов работников, высокий уровень социального партнерства с выделением финансирования на уставную деятельность.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Продолжить практику ежегодного подведения итогов работы профсоюзных организаций в целях повышения эффективности работы областной организации Профсоюза.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Рекомендовать выборным коллегиальным органам организаций Профсоюза рассмотреть вопрос о премировании председателей территориальных и первичных с правами территориальных организаций по итогам работы за год.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Председатель областной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организации Профсоюза 		Т.Е. Трошкина </a:t>
            </a:r>
          </a:p>
        </p:txBody>
      </p:sp>
    </p:spTree>
    <p:extLst>
      <p:ext uri="{BB962C8B-B14F-4D97-AF65-F5344CB8AC3E}">
        <p14:creationId xmlns:p14="http://schemas.microsoft.com/office/powerpoint/2010/main" val="3930186326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>
            <a:extLst>
              <a:ext uri="{FF2B5EF4-FFF2-40B4-BE49-F238E27FC236}">
                <a16:creationId xmlns:a16="http://schemas.microsoft.com/office/drawing/2014/main" id="{26A3E9C6-1D6D-42C5-B4CA-F4116E38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правовыми инспекторами труда Профсоюза проверок соблюдения работодателями в системе образования трудового законодательства …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(утв.  Постановлением  Исполкома Профсоюза от 10.12.2012 г. № 12-4)</a:t>
            </a:r>
          </a:p>
        </p:txBody>
      </p:sp>
      <p:sp>
        <p:nvSpPr>
          <p:cNvPr id="19459" name="TextBox 4">
            <a:extLst>
              <a:ext uri="{FF2B5EF4-FFF2-40B4-BE49-F238E27FC236}">
                <a16:creationId xmlns:a16="http://schemas.microsoft.com/office/drawing/2014/main" id="{42514113-E7B1-469B-BD18-EA820F6CC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87464"/>
            <a:ext cx="9144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Проверки - </a:t>
            </a: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</a:t>
            </a: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решений (пост., распоряж.) профсоюзных органов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(копия) предъявляется руководителю ОУ с удостоверением ВПИТ.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времени руководитель ОУ уведомляется до начала (направл. копия решения любым доступным способом).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письм. уведомлении: основание, дата, фамилия, имя, отчество ПИТ, т/ф.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посещении ОУ</a:t>
            </a: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представиться руководителю, председателю ППО, ознакомить их с НПА о ПИТ (при необх.), разъяснить цели, задачи, предмет проверки.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руководитель ОУ препятствует</a:t>
            </a: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разъяснить о нарушении ст. 370 ТК РФ, ст. 19 ФЗ «О профессиональных союзах …» и ответственности по ст. 5.27 КоАП РФ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поставить в известность председателя ТОП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отказе руководителя ОУ представить документы со ссылкой на персональные данные, разъяснить ему нормы законодательства Российской Федерации, предусматривающие право правового инспектора труда Профсоюза на получение доступа.</a:t>
            </a: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E37E4D-B256-4BFC-A9C0-1CD205E53900}"/>
              </a:ext>
            </a:extLst>
          </p:cNvPr>
          <p:cNvSpPr txBox="1"/>
          <p:nvPr/>
        </p:nvSpPr>
        <p:spPr>
          <a:xfrm>
            <a:off x="1524000" y="1"/>
            <a:ext cx="9144000" cy="6862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66700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проведении проверки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 не вправе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266700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-осуществлять проверку в отсутствие решения о проведении проверки;</a:t>
            </a:r>
          </a:p>
          <a:p>
            <a:pPr indent="266700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изымать оригиналы документов;</a:t>
            </a:r>
          </a:p>
          <a:p>
            <a:pPr indent="266700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распространять полученную информацию, составляющую охран-ю законом тайну и персональные сведения работников;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превышать сроки проведения проверки.</a:t>
            </a:r>
          </a:p>
          <a:p>
            <a:pPr marL="342900" indent="-342900" algn="just">
              <a:buFontTx/>
              <a:buChar char="-"/>
              <a:defRPr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проверки фиксируются в акте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(Приложение № 3 к Порядку).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 проверки составляется - в 3-х экземплярах: </a:t>
            </a:r>
          </a:p>
          <a:p>
            <a:pPr indent="450215" algn="just">
              <a:defRPr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выдается руководителю ОУ, </a:t>
            </a:r>
          </a:p>
          <a:p>
            <a:pPr indent="450215" algn="just">
              <a:defRPr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передается в профком, </a:t>
            </a:r>
          </a:p>
          <a:p>
            <a:pPr indent="450215" algn="just">
              <a:defRPr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остается у ВПИТ.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 выявления нарушений к акту прилагаются копии документов, подтверждающих нарушения.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случае, если выявленные нарушения требуют устранения, выносится представление об устранении выявленных нарушений.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defRPr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итогами проверки (акт проверки, представление и др.) необходимо ознакомить руководителя образовательного учреждения, председателя первичной профсоюзной организации в течение 5 рабочих дней со дня ее окончания. </a:t>
            </a:r>
          </a:p>
        </p:txBody>
      </p:sp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>
            <a:extLst>
              <a:ext uri="{FF2B5EF4-FFF2-40B4-BE49-F238E27FC236}">
                <a16:creationId xmlns:a16="http://schemas.microsoft.com/office/drawing/2014/main" id="{BECF30B0-973B-4DC1-89A4-59C23E3E8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1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Порядок </a:t>
            </a:r>
            <a:endParaRPr lang="ru-RU" altLang="ru-RU" sz="28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проведения дистанционной проверки соблюдения работодателем трудового законодательства и иных нормативных правовых актов, содержащих нормы трудового права внештатным правовым инспектором труда первичной профсоюзной организации (с правами территориальной) учреждения высшего образования (УВО) </a:t>
            </a:r>
            <a:endParaRPr lang="ru-RU" altLang="ru-RU" sz="28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id="{571D5687-76F2-4E10-BBEB-9F64AFB14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22225"/>
            <a:ext cx="25860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Результаты проверки оформляются актом проверки, приложением к которому является заполненный ответственным за правовую работу чек-лист.</a:t>
            </a:r>
            <a:endParaRPr lang="ru-RU" altLang="ru-RU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2531" name="Рисунок 6">
            <a:extLst>
              <a:ext uri="{FF2B5EF4-FFF2-40B4-BE49-F238E27FC236}">
                <a16:creationId xmlns:a16="http://schemas.microsoft.com/office/drawing/2014/main" id="{820054D2-A7BD-4DEC-8CB4-67F266EC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9525"/>
            <a:ext cx="6519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>
            <a:extLst>
              <a:ext uri="{FF2B5EF4-FFF2-40B4-BE49-F238E27FC236}">
                <a16:creationId xmlns:a16="http://schemas.microsoft.com/office/drawing/2014/main" id="{2BA44DFC-0E50-4809-89CE-B6312E9A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Чек-лист для участия в дистанционной проверке ответственного за правовую работу первичной профсоюзной организации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6E68C99-36B1-40E2-B8EC-EF7209959178}"/>
              </a:ext>
            </a:extLst>
          </p:cNvPr>
          <p:cNvGraphicFramePr>
            <a:graphicFrameLocks noGrp="1"/>
          </p:cNvGraphicFramePr>
          <p:nvPr/>
        </p:nvGraphicFramePr>
        <p:xfrm>
          <a:off x="1555750" y="812800"/>
          <a:ext cx="9144000" cy="4368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1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Проверяемый документ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трудового законодательства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да/нет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11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 отпусков работников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 не менее чем за 2 недели до конца календарного года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 с учетом мнения выборного органа первичной профсоюзной организации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11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Приказы по личному составу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Содержат сведения об ознакомлении работника под роспись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Содержат сведения о вручении второго экземпляра приказа работнику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 комиссии по стимулированию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протокола не имеют расхождений с приказом руководителя об установлении стимулирующих выплат за конкретный период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5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3" marR="6177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598" name="TextBox 7">
            <a:extLst>
              <a:ext uri="{FF2B5EF4-FFF2-40B4-BE49-F238E27FC236}">
                <a16:creationId xmlns:a16="http://schemas.microsoft.com/office/drawing/2014/main" id="{E7FE48D7-33D7-4C16-AF9B-C74F1AB7E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1"/>
            <a:ext cx="91122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Ответственный за правовую работу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первичной профсоюзной организации	_______________________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54A9913A-5E56-41A9-9B8C-EE8CFB7B1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9144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Информация о новом областном отраслевом соглашении, о макете муниципального отраслевого соглашения и о макете коллективного договора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С. В. Ленчевский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правовым отделом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областной организации Профсоюза</a:t>
            </a:r>
          </a:p>
        </p:txBody>
      </p:sp>
      <p:pic>
        <p:nvPicPr>
          <p:cNvPr id="24579" name="Рисунок 2" descr="333_1.jpg">
            <a:extLst>
              <a:ext uri="{FF2B5EF4-FFF2-40B4-BE49-F238E27FC236}">
                <a16:creationId xmlns:a16="http://schemas.microsoft.com/office/drawing/2014/main" id="{451E49C5-938A-4832-A534-75271620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9" name="Rectangle 5">
            <a:extLst>
              <a:ext uri="{FF2B5EF4-FFF2-40B4-BE49-F238E27FC236}">
                <a16:creationId xmlns:a16="http://schemas.microsoft.com/office/drawing/2014/main" id="{377FF23A-9ED7-458D-9832-A46F96C4525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52600" y="1066800"/>
            <a:ext cx="8686800" cy="5638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20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200"/>
              <a:t> 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200"/>
              <a:t> 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200"/>
              <a:t> 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200" b="1"/>
          </a:p>
        </p:txBody>
      </p:sp>
      <p:sp>
        <p:nvSpPr>
          <p:cNvPr id="25603" name="Скругленный прямоугольник 8">
            <a:extLst>
              <a:ext uri="{FF2B5EF4-FFF2-40B4-BE49-F238E27FC236}">
                <a16:creationId xmlns:a16="http://schemas.microsoft.com/office/drawing/2014/main" id="{1571E55A-792B-4A82-B438-02B57F6F5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95300"/>
            <a:ext cx="8153400" cy="914400"/>
          </a:xfrm>
          <a:prstGeom prst="roundRect">
            <a:avLst>
              <a:gd name="adj" fmla="val 16667"/>
            </a:avLst>
          </a:prstGeom>
          <a:solidFill>
            <a:srgbClr val="B9E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Трудовое законодательство: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Трудовой кодекс РФ, федеральные законы, законы субъектов РФ, содержащие нормы трудового права</a:t>
            </a:r>
          </a:p>
        </p:txBody>
      </p:sp>
      <p:sp>
        <p:nvSpPr>
          <p:cNvPr id="25604" name="Скругленный прямоугольник 9">
            <a:extLst>
              <a:ext uri="{FF2B5EF4-FFF2-40B4-BE49-F238E27FC236}">
                <a16:creationId xmlns:a16="http://schemas.microsoft.com/office/drawing/2014/main" id="{7DEE90F0-5AAF-4C9C-93A6-9FAAEC862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851025"/>
            <a:ext cx="8153400" cy="2057400"/>
          </a:xfrm>
          <a:prstGeom prst="roundRect">
            <a:avLst>
              <a:gd name="adj" fmla="val 16667"/>
            </a:avLst>
          </a:prstGeom>
          <a:solidFill>
            <a:srgbClr val="B9E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Иные нормативные правовые акты,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содержащие нормы трудового права: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указы Президента РФ, постановления Правительства РФ и нормативные правовые акты федеральных органов исполнительной власти, нормативные правовые акты органов исполнительной власти субъектов РФ, нормативные правовые акты органов местного самоуправления.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5" name="Скругленный прямоугольник 10">
            <a:extLst>
              <a:ext uri="{FF2B5EF4-FFF2-40B4-BE49-F238E27FC236}">
                <a16:creationId xmlns:a16="http://schemas.microsoft.com/office/drawing/2014/main" id="{3FA5C951-C839-42C5-936A-46088CECF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398963"/>
            <a:ext cx="8077200" cy="990600"/>
          </a:xfrm>
          <a:prstGeom prst="roundRect">
            <a:avLst>
              <a:gd name="adj" fmla="val 16667"/>
            </a:avLst>
          </a:prstGeom>
          <a:solidFill>
            <a:srgbClr val="3FC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Акты регулирования трудовых и иных непосредственно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связанных с ними отношений в договорном порядке: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коллективные договоры, соглашения.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6" name="Скругленный прямоугольник 11">
            <a:extLst>
              <a:ext uri="{FF2B5EF4-FFF2-40B4-BE49-F238E27FC236}">
                <a16:creationId xmlns:a16="http://schemas.microsoft.com/office/drawing/2014/main" id="{8E854DA8-40E3-4455-BA70-578550908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818188"/>
            <a:ext cx="8077200" cy="685800"/>
          </a:xfrm>
          <a:prstGeom prst="roundRect">
            <a:avLst>
              <a:gd name="adj" fmla="val 16667"/>
            </a:avLst>
          </a:prstGeom>
          <a:solidFill>
            <a:srgbClr val="B9E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Локальные нормативные акты,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содержащие нормы трудового права.</a:t>
            </a:r>
          </a:p>
        </p:txBody>
      </p:sp>
      <p:sp>
        <p:nvSpPr>
          <p:cNvPr id="25607" name="Стрелка вниз 12">
            <a:extLst>
              <a:ext uri="{FF2B5EF4-FFF2-40B4-BE49-F238E27FC236}">
                <a16:creationId xmlns:a16="http://schemas.microsoft.com/office/drawing/2014/main" id="{39BC6599-0F88-4287-8835-AD34EC8AA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1504950"/>
            <a:ext cx="3810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8" name="Стрелка вниз 13">
            <a:extLst>
              <a:ext uri="{FF2B5EF4-FFF2-40B4-BE49-F238E27FC236}">
                <a16:creationId xmlns:a16="http://schemas.microsoft.com/office/drawing/2014/main" id="{DECBB02A-0AFA-4D5A-984A-6982A6031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981450"/>
            <a:ext cx="3810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9" name="Стрелка вниз 14">
            <a:extLst>
              <a:ext uri="{FF2B5EF4-FFF2-40B4-BE49-F238E27FC236}">
                <a16:creationId xmlns:a16="http://schemas.microsoft.com/office/drawing/2014/main" id="{DBE08860-F216-4ECF-975E-BC084A86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489575"/>
            <a:ext cx="3810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0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0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01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014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>
            <a:extLst>
              <a:ext uri="{FF2B5EF4-FFF2-40B4-BE49-F238E27FC236}">
                <a16:creationId xmlns:a16="http://schemas.microsoft.com/office/drawing/2014/main" id="{FE3018C5-186B-4496-B9A6-C9145015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"/>
            <a:ext cx="54102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>
            <a:extLst>
              <a:ext uri="{FF2B5EF4-FFF2-40B4-BE49-F238E27FC236}">
                <a16:creationId xmlns:a16="http://schemas.microsoft.com/office/drawing/2014/main" id="{DF4C8A5A-C9CC-44BC-90D5-76497A70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056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>
            <a:extLst>
              <a:ext uri="{FF2B5EF4-FFF2-40B4-BE49-F238E27FC236}">
                <a16:creationId xmlns:a16="http://schemas.microsoft.com/office/drawing/2014/main" id="{D69C1D88-A42B-442A-84D8-B6D10476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Рисунок 2" descr="333_1.jpg">
            <a:extLst>
              <a:ext uri="{FF2B5EF4-FFF2-40B4-BE49-F238E27FC236}">
                <a16:creationId xmlns:a16="http://schemas.microsoft.com/office/drawing/2014/main" id="{3A0CCD5C-56B9-478A-921E-A58063E0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4B5DFA8-FD92-401E-B0F4-4D8049107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06054"/>
              </p:ext>
            </p:extLst>
          </p:nvPr>
        </p:nvGraphicFramePr>
        <p:xfrm>
          <a:off x="609600" y="675862"/>
          <a:ext cx="10005384" cy="5936973"/>
        </p:xfrm>
        <a:graphic>
          <a:graphicData uri="http://schemas.openxmlformats.org/drawingml/2006/table">
            <a:tbl>
              <a:tblPr/>
              <a:tblGrid>
                <a:gridCol w="737022">
                  <a:extLst>
                    <a:ext uri="{9D8B030D-6E8A-4147-A177-3AD203B41FA5}">
                      <a16:colId xmlns:a16="http://schemas.microsoft.com/office/drawing/2014/main" val="3276453106"/>
                    </a:ext>
                  </a:extLst>
                </a:gridCol>
                <a:gridCol w="1006923">
                  <a:extLst>
                    <a:ext uri="{9D8B030D-6E8A-4147-A177-3AD203B41FA5}">
                      <a16:colId xmlns:a16="http://schemas.microsoft.com/office/drawing/2014/main" val="3528830025"/>
                    </a:ext>
                  </a:extLst>
                </a:gridCol>
                <a:gridCol w="631005">
                  <a:extLst>
                    <a:ext uri="{9D8B030D-6E8A-4147-A177-3AD203B41FA5}">
                      <a16:colId xmlns:a16="http://schemas.microsoft.com/office/drawing/2014/main" val="3196971115"/>
                    </a:ext>
                  </a:extLst>
                </a:gridCol>
                <a:gridCol w="631005">
                  <a:extLst>
                    <a:ext uri="{9D8B030D-6E8A-4147-A177-3AD203B41FA5}">
                      <a16:colId xmlns:a16="http://schemas.microsoft.com/office/drawing/2014/main" val="3045364821"/>
                    </a:ext>
                  </a:extLst>
                </a:gridCol>
                <a:gridCol w="496749">
                  <a:extLst>
                    <a:ext uri="{9D8B030D-6E8A-4147-A177-3AD203B41FA5}">
                      <a16:colId xmlns:a16="http://schemas.microsoft.com/office/drawing/2014/main" val="1255113434"/>
                    </a:ext>
                  </a:extLst>
                </a:gridCol>
                <a:gridCol w="631005">
                  <a:extLst>
                    <a:ext uri="{9D8B030D-6E8A-4147-A177-3AD203B41FA5}">
                      <a16:colId xmlns:a16="http://schemas.microsoft.com/office/drawing/2014/main" val="1809966543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710487103"/>
                    </a:ext>
                  </a:extLst>
                </a:gridCol>
                <a:gridCol w="496749">
                  <a:extLst>
                    <a:ext uri="{9D8B030D-6E8A-4147-A177-3AD203B41FA5}">
                      <a16:colId xmlns:a16="http://schemas.microsoft.com/office/drawing/2014/main" val="2470563588"/>
                    </a:ext>
                  </a:extLst>
                </a:gridCol>
                <a:gridCol w="751836">
                  <a:extLst>
                    <a:ext uri="{9D8B030D-6E8A-4147-A177-3AD203B41FA5}">
                      <a16:colId xmlns:a16="http://schemas.microsoft.com/office/drawing/2014/main" val="3799512412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1514582752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12928012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1164495689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2935355628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419680458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704806410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1035704515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2378424875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3202663973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3808236354"/>
                    </a:ext>
                  </a:extLst>
                </a:gridCol>
                <a:gridCol w="291278">
                  <a:extLst>
                    <a:ext uri="{9D8B030D-6E8A-4147-A177-3AD203B41FA5}">
                      <a16:colId xmlns:a16="http://schemas.microsoft.com/office/drawing/2014/main" val="2985010205"/>
                    </a:ext>
                  </a:extLst>
                </a:gridCol>
                <a:gridCol w="375918">
                  <a:extLst>
                    <a:ext uri="{9D8B030D-6E8A-4147-A177-3AD203B41FA5}">
                      <a16:colId xmlns:a16="http://schemas.microsoft.com/office/drawing/2014/main" val="116566596"/>
                    </a:ext>
                  </a:extLst>
                </a:gridCol>
                <a:gridCol w="751836">
                  <a:extLst>
                    <a:ext uri="{9D8B030D-6E8A-4147-A177-3AD203B41FA5}">
                      <a16:colId xmlns:a16="http://schemas.microsoft.com/office/drawing/2014/main" val="2416694714"/>
                    </a:ext>
                  </a:extLst>
                </a:gridCol>
              </a:tblGrid>
              <a:tr h="1052635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</a:rPr>
                        <a:t>Итоговая таблица работы за 2020 год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00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400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00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00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801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801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81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181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81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992013"/>
                  </a:ext>
                </a:extLst>
              </a:tr>
              <a:tr h="596492">
                <a:tc rowSpan="2"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</a:rPr>
                        <a:t>2 группа (от 501 до 1000 членов Профсоюза)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80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0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00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500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00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01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01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Arial CYR" panose="020B060402020202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1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Calibri" panose="020F050202020403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81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Calibri" panose="020F050202020403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81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Calibri" panose="020F050202020403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0" i="0">
                          <a:effectLst/>
                          <a:latin typeface="Calibri" panose="020F0502020204030204" pitchFamily="34" charset="0"/>
                        </a:rPr>
                        <a:t> 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598549"/>
                  </a:ext>
                </a:extLst>
              </a:tr>
              <a:tr h="631580"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</a:rPr>
                        <a:t>Условия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Показатели оценки эффективности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B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Сумма баллов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263228"/>
                  </a:ext>
                </a:extLst>
              </a:tr>
              <a:tr h="7236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№ 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B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Наименование орг.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8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Числ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Охват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</a:rPr>
                        <a:t>% ППО&gt;50% не ниже 75%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0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1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 dirty="0" err="1">
                          <a:effectLst/>
                          <a:latin typeface="Times New Roman" panose="02020603050405020304" pitchFamily="18" charset="0"/>
                        </a:rPr>
                        <a:t>Согл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1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Орг. 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Прав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8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2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ОТ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882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2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Фин. 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Инф. 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40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Соц. парт.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ППО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88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666529"/>
                  </a:ext>
                </a:extLst>
              </a:tr>
              <a:tr h="1564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Дина-мика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82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 dirty="0"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82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768491"/>
                  </a:ext>
                </a:extLst>
              </a:tr>
              <a:tr h="13684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1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Артинская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869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8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C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-8 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8826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82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582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70,10 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82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E02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84,2 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1,0 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8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2A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34,16 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D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1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29,00 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D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12,0 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82D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20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117,96 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10,00 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14,50 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22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3,27 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23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ase"/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220,89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B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963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673183"/>
      </p:ext>
    </p:extLst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>
            <a:extLst>
              <a:ext uri="{FF2B5EF4-FFF2-40B4-BE49-F238E27FC236}">
                <a16:creationId xmlns:a16="http://schemas.microsoft.com/office/drawing/2014/main" id="{59FF15F4-0A72-472B-A10C-E0875C7D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1"/>
            <a:ext cx="485616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9EB56-E918-4655-BB28-B2C12C90AB0A}"/>
              </a:ext>
            </a:extLst>
          </p:cNvPr>
          <p:cNvSpPr txBox="1"/>
          <p:nvPr/>
        </p:nvSpPr>
        <p:spPr>
          <a:xfrm>
            <a:off x="1524000" y="1"/>
            <a:ext cx="9144000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55600" algn="just">
              <a:defRPr/>
            </a:pP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Доплата за совмещение профессий (должностей), работу в ночное время, сверхурочную работу, расширение зон обслуживания, увеличение объема работ, исполнение обязанностей временно отсутствующего работника, не включается в состав МРОТ за 1 норму труда.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Конституционного Суда РФ от 07.12.2017 № 38-П 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коэфф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плате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включается в состав МРОТ (МЗП).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Конституционного Суда РФ от 11.04.2019 № 17-П 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повышенная оплата сверхурочной работы, работы в ночное время, выходные и нерабочие праздничные дни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включается в состав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платы (части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платы), не превышающей МРОТ (МЗП).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Конституционного Суда РФ от 16.12.2019 № 40-П,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оплата (доплата) работы, выполняемой в порядке совмещения профессий (должностей)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включается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платы (части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платы), не превышающей МРОТ (МЗП).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0A900-9C34-4782-81E5-AA175F4AEFD1}"/>
              </a:ext>
            </a:extLst>
          </p:cNvPr>
          <p:cNvSpPr txBox="1"/>
          <p:nvPr/>
        </p:nvSpPr>
        <p:spPr>
          <a:xfrm>
            <a:off x="1524000" y="1"/>
            <a:ext cx="9144000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СОТ рекомендуется осуществлять путем перераспределения ср-в на оплату труда (без учета районных коэффициентов), с тем, чтобы 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размеры окладов, ставок в структуре </a:t>
            </a:r>
            <a:r>
              <a:rPr lang="ru-RU" sz="2400" strike="sngStrike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платы составляли </a:t>
            </a:r>
            <a:r>
              <a:rPr lang="ru-RU" sz="2400" b="1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ниже 60 %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установление окладов, ставок направлялось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менее 70 %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учета части ФОТ на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выплаты – район.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коэфф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в сельской местности, а также в организациях, в которых за специфику выплаты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хар-ра</a:t>
            </a:r>
            <a:r>
              <a:rPr lang="ru-RU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предусмотрены по 2 и более основаниям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342900" algn="just">
              <a:defRPr/>
            </a:pP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повышения оплаты труда за работу в ночное время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 22 до 6 ч.) - 35 % час. тарифной ставки (оклада, рассчитанного за час работы) за каждый час работы в ночное время. Конкретные размеры устанавливаются КД, ЛНА с учетом мнения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органа работников, ТД.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части оклада, ставки за час работы определяется путем деления оклада, ставки на среднемесячное кол-во рабочих часов в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-м календарном году в зависимости от установленной работнику продолжительности рабочей недели.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846AA-471C-4953-9EC8-2EF51E044057}"/>
              </a:ext>
            </a:extLst>
          </p:cNvPr>
          <p:cNvSpPr txBox="1"/>
          <p:nvPr/>
        </p:nvSpPr>
        <p:spPr>
          <a:xfrm>
            <a:off x="1518062" y="0"/>
            <a:ext cx="9144000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55600" algn="ctr">
              <a:defRPr/>
            </a:pPr>
            <a:endParaRPr lang="ru-RU" sz="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ctr">
              <a:defRPr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Стороны исходят из того, что работодатели:</a:t>
            </a:r>
          </a:p>
          <a:p>
            <a:pPr indent="355600" algn="just">
              <a:defRPr/>
            </a:pPr>
            <a:endParaRPr lang="ru-RU" sz="800" strike="sngStrik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освобождают педагогических работников организаций, участвующих по решению уполномоченных органов исполнительной власти в проведении 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единого государственного экзамена (далее – ЕГЭ)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государственной итоговой аттестации по образовательным программам основного общего и среднего общего образования (далее – ГИА)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рабочее время, от основной работы на период проведения 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сохранением за ними места работы (должности), средней заработной платы на время исполнения ими указанных обязанностей. </a:t>
            </a:r>
          </a:p>
          <a:p>
            <a:pPr indent="355600" algn="just"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Педагогическим работникам, участвующим в проведении 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ГИА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выплачивается компенсация за работу по подготовке и проведению 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размер и порядок выплаты которой регулируется правовыми актами Свердловской области.</a:t>
            </a:r>
          </a:p>
          <a:p>
            <a:pPr indent="355600" algn="just">
              <a:defRPr/>
            </a:pPr>
            <a:endParaRPr lang="ru-RU" sz="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74E11-163D-4432-B743-EF543A4A2054}"/>
              </a:ext>
            </a:extLst>
          </p:cNvPr>
          <p:cNvSpPr txBox="1"/>
          <p:nvPr/>
        </p:nvSpPr>
        <p:spPr>
          <a:xfrm>
            <a:off x="1524000" y="1"/>
            <a:ext cx="9144000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42900" algn="just"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выполнение функций классного руководителя педагогическому работнику устанавливается доплата в размере не менее 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1500 рублей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рублей в расчете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одного обучающегося.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педагогическому работнику за классное руководство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(денежное вознаграждение), </a:t>
            </a:r>
            <a:r>
              <a:rPr lang="ru-RU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устанавливаемое в соответствии с решением федеральных органов гос. власти и финансируемое за счет средств федерального бюджета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выплачивается в порядке и в размерах, установленных органами гос. власти. При этом,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ранее установленная за счет ФОТ доплата не может быть отменена, а её размер не может быть снижен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56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Денежное вознаграждение выплачивается педагогу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каждый класс (класс–комплект) независимо от кол-ва обучающихся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Одному педагогическому работнику может выплачиваться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более 2 денежных вознаграждений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случае выполнения классного руководства в 2 или более классах (классах–комплектах).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Денежное вознаграждение выплачивается работнику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ежемесячно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пропорционально отработанному времени.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>
            <a:extLst>
              <a:ext uri="{FF2B5EF4-FFF2-40B4-BE49-F238E27FC236}">
                <a16:creationId xmlns:a16="http://schemas.microsoft.com/office/drawing/2014/main" id="{626FC407-16CA-4CA2-BF93-F0977FEB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заменой </a:t>
            </a:r>
            <a:r>
              <a:rPr lang="ru-RU" altLang="ru-RU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 отсутствующего 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работника (болезнь и др. причины), на которого возложено выполнение функций классного руководителя, выполнение этих функций временно возлагается на другого педагогического работника с установлением ему всех соответствующих выплат пропорционально времени замещения в пределах ФОТ.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об определении понятия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«длительное отсутствие»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вправе решать сама ОО с учетом имеющихся ср-в ФОТ. Этот вопрос ОО вправе урегулировать в полож. об оплате труда и (или) в КД.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вознаграждение за выполнение функций классного руководителя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установленное за счет ср-в федерального бюджета,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во всех случаях исчисления среднего заработка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 сохр. за работником ср. заработка в случаях предоставления доп. отпусков в связи с обучением, получением доп. професс. образования (повышения квалификации) с сохранением ср. заработка, за первые 3 дня врем. нетрудоспособности за счет ср.в работодателя, и в др. случаях, когда зак-во гарантирует сохранение ср. заработка.</a:t>
            </a:r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>
            <a:extLst>
              <a:ext uri="{FF2B5EF4-FFF2-40B4-BE49-F238E27FC236}">
                <a16:creationId xmlns:a16="http://schemas.microsoft.com/office/drawing/2014/main" id="{83A4881B-4FC7-4BC6-BD34-EFDA5E23D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 вкл. в КД положения, связ. с осущ. классн. рук-ва :</a:t>
            </a:r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- при распределении уч. нагрузки на уч. год;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доплата и ден. вознагр. - пропорционально отраб. времени;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теч. уч. года, недопустимо изменение размеров выплат или отмена классн. рук-ва (искл. – сокращ. к-ва классов);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тарификации на след. уч. год - преемственность кл. рук;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предв-е распред. кл. рук-ва – одноврем. с уч. нагрузкой;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врем. замещ. - с выпл. пропорц. времени замещ.;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длит. отсутствие – невозможность выполн. труд. ф-ций в теч. ___;</a:t>
            </a: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ежемес. вознагр. (5 000 р.) учит. во всех случаях исч. ср. зараб.;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ср. заработок для оплаты отпусков в связи с обучением, при получении ДПО (повыш. квалиф.), пособия по врем. нетрудосп. за первые 3 дня - в т. ч., за счет обл. бюджета в пределах ФОТ;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выпл. за кл. рук-во м. б. отменены за неисп-е или ненадлежащее исп-е по вине работника в пор. ст. 74 ТК РФ РФ.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 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классном руководстве 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(прил. № 3 к обл. Соглашению) по согласованию с профкомом.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>
            <a:extLst>
              <a:ext uri="{FF2B5EF4-FFF2-40B4-BE49-F238E27FC236}">
                <a16:creationId xmlns:a16="http://schemas.microsoft.com/office/drawing/2014/main" id="{2A4A2E37-ABE8-44D4-A130-ED79AEC28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6462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273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согласились, что организации разрабатывают и принимают </a:t>
            </a: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согласованию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профсоюзным  комитетом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Положение о классном руководстве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комиссий по премированию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(стимулированию), по распределению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учебной нагрузки,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установлению 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классного руководства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входит представитель </a:t>
            </a:r>
          </a:p>
          <a:p>
            <a:pPr indent="0" algn="just">
              <a:spcBef>
                <a:spcPct val="0"/>
              </a:spcBef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выборного профсоюзного органа. </a:t>
            </a:r>
          </a:p>
          <a:p>
            <a:pPr indent="0" algn="just">
              <a:spcBef>
                <a:spcPct val="0"/>
              </a:spcBef>
              <a:buNone/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объективного рассмотрения вопросов, исключения конфликта интересов рекомендуется не включать в состав указанных комиссий руководителей и главных бухгалтеров организаций.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1862BDBD-8ADF-4A36-A71C-E760AE54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149351"/>
            <a:ext cx="29400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05F37-666C-4DC2-A245-22D996C6D3F1}"/>
              </a:ext>
            </a:extLst>
          </p:cNvPr>
          <p:cNvSpPr txBox="1"/>
          <p:nvPr/>
        </p:nvSpPr>
        <p:spPr>
          <a:xfrm>
            <a:off x="1524000" y="1"/>
            <a:ext cx="9144000" cy="68172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73050" algn="just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истечения срока действия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категории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занимаемой должности у педагогических работников в период действия на территории СО режима повышенной готовности или ЧС,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который препятствует реализации права педагогических работников на прохождение аттестации в установленном порядке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ними сохраняются выплаты по повышению размеров окладов, ставок, установленные за соответствующую категорию,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течение 6 мес.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истечения срока действия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категории.</a:t>
            </a:r>
          </a:p>
          <a:p>
            <a:pPr indent="355600" algn="just">
              <a:defRPr/>
            </a:pPr>
            <a:endParaRPr lang="ru-RU" sz="9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>
              <a:defRPr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Справка: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Приказом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РФ от 11.12.2020 г. № 713 - продлевается действие квалификационных категорий, сроки действия которых заканчиваются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01.09.2020 г. по 01.10.2021 г., до 31.12.2021 года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>
              <a:defRPr/>
            </a:pPr>
            <a:endParaRPr lang="ru-RU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выполнения педагогическим работником, которому установлена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категория, указанной педагогической работы на разных педагогических должностях в разных ОУ, ему также </a:t>
            </a:r>
            <a:r>
              <a:rPr lang="ru-RU" sz="2400" b="1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быть</a:t>
            </a:r>
            <a:r>
              <a:rPr lang="ru-RU" sz="2400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устанавливается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повышенный оклад, ставка заработной платы за соответствующую квалификационную категорию по занимаемой им педагогической должности согласно перечню должностей (приложение № 6 к областному Соглашению)</a:t>
            </a:r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037F42-215C-463F-9345-95039AF8B416}"/>
              </a:ext>
            </a:extLst>
          </p:cNvPr>
          <p:cNvSpPr txBox="1"/>
          <p:nvPr/>
        </p:nvSpPr>
        <p:spPr>
          <a:xfrm>
            <a:off x="1524000" y="1"/>
            <a:ext cx="9144000" cy="67095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73050" algn="just">
              <a:defRPr/>
            </a:pPr>
            <a:endParaRPr lang="ru-RU" sz="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>
              <a:defRPr/>
            </a:pPr>
            <a:r>
              <a:rPr lang="x-none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Выпускникам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</a:t>
            </a:r>
            <a:r>
              <a:rPr lang="x-none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получившим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  професс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образование   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  раз и трудоустроившимся по специальности </a:t>
            </a:r>
            <a:r>
              <a:rPr lang="x-none" sz="2400" b="1" strike="sngStrik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год окончания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течение года после окончания</a:t>
            </a:r>
            <a:r>
              <a:rPr lang="x-none" sz="24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 </a:t>
            </a:r>
            <a:r>
              <a:rPr lang="x-none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(независимо от факта трудоустройства в предыдущем периоде)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оклады (ставки) повышаются на 20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установления им квалиф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категории, но не более чем на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 Указанные повышения образуют новые размеры окладов, ставок заработной платы.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оклада (ставки) производится также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момента окончания ОВО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лицам, до ее окончания допущенным к занятию педагогической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-ю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уст. пор. на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п. 3–5 ст. 46 Федерального закона от 29.12.2012 № 273-ФЗ «Об образовании в РФ», в случае продолжения ими педагог-й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деят-ти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той же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орг-ции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3050" algn="just">
              <a:defRPr/>
            </a:pPr>
            <a:endParaRPr lang="ru-RU" sz="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defRPr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Справка: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Допускаются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(Порядок утв. Приказом </a:t>
            </a:r>
            <a:r>
              <a:rPr lang="ru-RU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РФ от 18.09.2020 г. № 508)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342900" algn="just"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 общеобразовательным программам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(ДОУ, СОШ) -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вуза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спец. и напр. «Образование и педагогические науки», аттестованные не менее чем за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г.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342900" algn="just"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дополнительным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программам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(УДО, кружки СОШ) -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вуза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спец. и напр., соответствующим направленности доп.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программ (определяется работодателем), аттестованные не менее чем за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г.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983" y="3161967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9079F-F960-4C09-9C39-CF695B53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68" y="0"/>
            <a:ext cx="468070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C4CF06-7E77-463C-B326-69C89CE0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19" y="1491425"/>
            <a:ext cx="8033734" cy="24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3"/>
      </p:ext>
    </p:extLst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>
            <a:extLst>
              <a:ext uri="{FF2B5EF4-FFF2-40B4-BE49-F238E27FC236}">
                <a16:creationId xmlns:a16="http://schemas.microsoft.com/office/drawing/2014/main" id="{2F243C5F-88B8-4F6E-A3B0-D1039074D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11113"/>
            <a:ext cx="9144000" cy="65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73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FF"/>
              </a:solidFill>
              <a:latin typeface="Liberation Serif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FF"/>
              </a:solidFill>
              <a:latin typeface="Liberation Serif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FF"/>
              </a:solidFill>
              <a:latin typeface="Liberation Serif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Работник может проходить лечение в ГАУ СО «Санаторий-профилакторий «Юбилейный» </a:t>
            </a:r>
            <a:r>
              <a:rPr lang="ru-RU" altLang="ru-RU" sz="2400" b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без прерывания трудовой деятельности</a:t>
            </a:r>
            <a:r>
              <a:rPr lang="ru-RU" altLang="ru-RU" sz="240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, организуя учебные занятия в дистанционном режиме, если такая возможность предусмотрена КД, ЛНА и это не приводит к нарушению образовательного процесса.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рекомендуют работодателям регулировать отдельные вопросы рабочего времени и времени отдыха в условиях осуществления образовательной деятельности с применением электронного обучения и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дистанционных образовательных технологий 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путём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внесения дополнений в правила внутреннего трудового распорядка образовательных организаций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112FA1-944E-479B-AA23-3128027FA61F}"/>
              </a:ext>
            </a:extLst>
          </p:cNvPr>
          <p:cNvSpPr txBox="1"/>
          <p:nvPr/>
        </p:nvSpPr>
        <p:spPr>
          <a:xfrm>
            <a:off x="1543050" y="0"/>
            <a:ext cx="9144000" cy="65865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indent="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СОЦИАЛЬНОГО ПАРТНЕРСТВА ГАРАНТИИ ДЕЯТЕЛЬНОСТИ ПРОФСОЮЗНЫХ ОРГАНОВ</a:t>
            </a:r>
          </a:p>
          <a:p>
            <a:pPr>
              <a:defRPr/>
            </a:pP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Муницип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-е НПА, 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затраг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. труд. и 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соц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-е права и интересы работников, принимаются только после 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предв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. согласования с Профсоюзом их проектов в порядке, уст. приложением ___.</a:t>
            </a:r>
          </a:p>
          <a:p>
            <a:pPr>
              <a:defRPr/>
            </a:pPr>
            <a:endParaRPr lang="ru-RU" altLang="ru-RU" sz="800" dirty="0">
              <a:solidFill>
                <a:srgbClr val="0000FF"/>
              </a:solidFill>
              <a:latin typeface="Liberation Serif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>
                <a:latin typeface="Liberation Serif"/>
                <a:cs typeface="Times New Roman" panose="02020603050405020304" pitchFamily="18" charset="0"/>
              </a:rPr>
              <a:t>НОВЫЕ ПРИЛОЖЕНИЯ:</a:t>
            </a:r>
          </a:p>
          <a:p>
            <a:pPr algn="just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 Примерное положение о классном руководстве.</a:t>
            </a:r>
          </a:p>
          <a:p>
            <a:pPr algn="just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 Рекомендуемые дополнения в ПВТР ОО.</a:t>
            </a:r>
            <a:endParaRPr lang="ru-RU" altLang="ru-RU" sz="2400" b="1" dirty="0"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 Перечень профессий, должностей и видов 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вып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-ой работы, 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вып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-е которой дает право на 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получ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. спец. одежды, спец. обуви и др. видов СИЗ выдав-х в соответствии с тип. нормами (ДОО).</a:t>
            </a:r>
          </a:p>
          <a:p>
            <a:pPr indent="363538" algn="just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 Перечень профессий, должностей и видов выполняемой работы, выполнение которой дает право на получение  спец. одежды, спец. обуви и др. видов СИЗ, выдаваемых в соответствии с типовыми нормами (ООО и ПОО). </a:t>
            </a:r>
          </a:p>
          <a:p>
            <a:pPr indent="363538" algn="just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- Типовые нормы бесплатной выдачи работникам смывающих и (или) обезвреживающих средств (</a:t>
            </a:r>
            <a:r>
              <a:rPr lang="ru-RU" altLang="ru-RU" sz="2400" b="1" dirty="0" err="1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согл</a:t>
            </a:r>
            <a:r>
              <a:rPr lang="ru-RU" altLang="ru-RU" sz="2400" b="1" dirty="0">
                <a:solidFill>
                  <a:srgbClr val="0000FF"/>
                </a:solidFill>
                <a:latin typeface="Liberation Serif"/>
                <a:cs typeface="Times New Roman" panose="02020603050405020304" pitchFamily="18" charset="0"/>
              </a:rPr>
              <a:t>. Прилож. № 1 к Приказу Минздравсоцразвития.</a:t>
            </a:r>
          </a:p>
        </p:txBody>
      </p:sp>
    </p:spTree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Рисунок 2" descr="333_1.jpg">
            <a:extLst>
              <a:ext uri="{FF2B5EF4-FFF2-40B4-BE49-F238E27FC236}">
                <a16:creationId xmlns:a16="http://schemas.microsoft.com/office/drawing/2014/main" id="{3A0CCD5C-56B9-478A-921E-A58063E0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D98340-CFB9-4EDE-9DB5-500D20757A16}"/>
              </a:ext>
            </a:extLst>
          </p:cNvPr>
          <p:cNvSpPr txBox="1"/>
          <p:nvPr/>
        </p:nvSpPr>
        <p:spPr>
          <a:xfrm>
            <a:off x="940903" y="1447154"/>
            <a:ext cx="105884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 проведении региональной тематической проверки 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образовательных организациях в 2021 году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Провести с 01 апреля по 30 апреля 2021 года силами уполномоченных технических инспекторов труда региональную тематическую проверку соблюдения законодательства по охране труда в образовательных учреждениях по теме «Выполнение трудового законодательства в связи с принятием новых правил по охране труда».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Отделу охраны труда обеспечить методическое сопровождение и организовать проведение региональной тематической проверки в установленные сроки, а также подвести предварительные итоги проверки.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Внештатным техническим инспекторам труда представить результаты проверки в областной комитет Профсоюза в срок до 11 мая 2021 г. 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Итоги региональной тематической проверки рассмотреть на заседании президиума в мае 2021 года.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Контроль выполнения данной проверки возложить на внештатного технического инспектора охраны труда Е. А. Кузнецовой.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241276"/>
      </p:ext>
    </p:extLst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CB461-D44D-49AC-80E2-637B8E24C0F0}"/>
              </a:ext>
            </a:extLst>
          </p:cNvPr>
          <p:cNvSpPr txBox="1"/>
          <p:nvPr/>
        </p:nvSpPr>
        <p:spPr>
          <a:xfrm>
            <a:off x="410817" y="145774"/>
            <a:ext cx="11343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yandex-sans"/>
              </a:rPr>
              <a:t>Перечень новых правил по охране труда, вступивших в силу с 1 января 2021 года, затрагивающих деятельность образовательных организаций  по созданию безопасных условий труда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32F76D7-4919-4FAF-8BDE-08860C260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70902"/>
              </p:ext>
            </p:extLst>
          </p:nvPr>
        </p:nvGraphicFramePr>
        <p:xfrm>
          <a:off x="980662" y="887896"/>
          <a:ext cx="9965635" cy="5446645"/>
        </p:xfrm>
        <a:graphic>
          <a:graphicData uri="http://schemas.openxmlformats.org/drawingml/2006/table">
            <a:tbl>
              <a:tblPr firstRow="1" firstCol="1" bandRow="1"/>
              <a:tblGrid>
                <a:gridCol w="599516">
                  <a:extLst>
                    <a:ext uri="{9D8B030D-6E8A-4147-A177-3AD203B41FA5}">
                      <a16:colId xmlns:a16="http://schemas.microsoft.com/office/drawing/2014/main" val="2020643072"/>
                    </a:ext>
                  </a:extLst>
                </a:gridCol>
                <a:gridCol w="2143664">
                  <a:extLst>
                    <a:ext uri="{9D8B030D-6E8A-4147-A177-3AD203B41FA5}">
                      <a16:colId xmlns:a16="http://schemas.microsoft.com/office/drawing/2014/main" val="570079276"/>
                    </a:ext>
                  </a:extLst>
                </a:gridCol>
                <a:gridCol w="4426687">
                  <a:extLst>
                    <a:ext uri="{9D8B030D-6E8A-4147-A177-3AD203B41FA5}">
                      <a16:colId xmlns:a16="http://schemas.microsoft.com/office/drawing/2014/main" val="3537188351"/>
                    </a:ext>
                  </a:extLst>
                </a:gridCol>
                <a:gridCol w="2795768">
                  <a:extLst>
                    <a:ext uri="{9D8B030D-6E8A-4147-A177-3AD203B41FA5}">
                      <a16:colId xmlns:a16="http://schemas.microsoft.com/office/drawing/2014/main" val="1501038571"/>
                    </a:ext>
                  </a:extLst>
                </a:gridCol>
              </a:tblGrid>
              <a:tr h="7063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 п/п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правовой акт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Выполняемые работы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Должности в образовательной организации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4931"/>
                  </a:ext>
                </a:extLst>
              </a:tr>
              <a:tr h="118508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27.11.2020 г. № 834н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химических веществ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(кабинет химии),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 (кабинет химии),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машинист по стирке белья и специальной одежды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648715"/>
                  </a:ext>
                </a:extLst>
              </a:tr>
              <a:tr h="118508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23.09.2020 г. № 644н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Деревообработка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технологии,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столяр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656596"/>
                  </a:ext>
                </a:extLst>
              </a:tr>
              <a:tr h="118508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17.12.2020 г. № 924н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объектов теплоснабжения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кочегар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345449"/>
                  </a:ext>
                </a:extLst>
              </a:tr>
              <a:tr h="118508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15.12.2020 г. № 903н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электроустановок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42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263833"/>
      </p:ext>
    </p:extLst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8F947F6-EFFA-422C-A19A-3CA8EB795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820533"/>
              </p:ext>
            </p:extLst>
          </p:nvPr>
        </p:nvGraphicFramePr>
        <p:xfrm>
          <a:off x="198783" y="132522"/>
          <a:ext cx="11357113" cy="6734425"/>
        </p:xfrm>
        <a:graphic>
          <a:graphicData uri="http://schemas.openxmlformats.org/drawingml/2006/table">
            <a:tbl>
              <a:tblPr firstRow="1" firstCol="1" bandRow="1"/>
              <a:tblGrid>
                <a:gridCol w="683225">
                  <a:extLst>
                    <a:ext uri="{9D8B030D-6E8A-4147-A177-3AD203B41FA5}">
                      <a16:colId xmlns:a16="http://schemas.microsoft.com/office/drawing/2014/main" val="1776064017"/>
                    </a:ext>
                  </a:extLst>
                </a:gridCol>
                <a:gridCol w="2442977">
                  <a:extLst>
                    <a:ext uri="{9D8B030D-6E8A-4147-A177-3AD203B41FA5}">
                      <a16:colId xmlns:a16="http://schemas.microsoft.com/office/drawing/2014/main" val="2067339040"/>
                    </a:ext>
                  </a:extLst>
                </a:gridCol>
                <a:gridCol w="5044776">
                  <a:extLst>
                    <a:ext uri="{9D8B030D-6E8A-4147-A177-3AD203B41FA5}">
                      <a16:colId xmlns:a16="http://schemas.microsoft.com/office/drawing/2014/main" val="1483928645"/>
                    </a:ext>
                  </a:extLst>
                </a:gridCol>
                <a:gridCol w="3186135">
                  <a:extLst>
                    <a:ext uri="{9D8B030D-6E8A-4147-A177-3AD203B41FA5}">
                      <a16:colId xmlns:a16="http://schemas.microsoft.com/office/drawing/2014/main" val="2840856393"/>
                    </a:ext>
                  </a:extLst>
                </a:gridCol>
              </a:tblGrid>
              <a:tr h="12844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11.12.2020 г. № 884н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газосварочных и электросварочных работ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электросварщик, газосварщик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052915"/>
                  </a:ext>
                </a:extLst>
              </a:tr>
              <a:tr h="12844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09.12.2020 г. № 871н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выполняемые на автомобильном транспорте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водитель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044397"/>
                  </a:ext>
                </a:extLst>
              </a:tr>
              <a:tr h="12844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16.11.2020 г. № 782н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на высоте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электромонтер,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комплексному обслуживанию зданий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818887"/>
                  </a:ext>
                </a:extLst>
              </a:tr>
              <a:tr h="12844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28.10.2020 г. № 753н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Погрузочно-разгрузочные работы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кладовщик,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кастелянша,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комплексному обслуживанию зданий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76447"/>
                  </a:ext>
                </a:extLst>
              </a:tr>
              <a:tr h="158756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27.11.2020 г. № 835н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 электро, пневно, гидроинсрумента и приспособлений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комплексному обслуживанию зданий,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слесарь сантехник,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технологии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603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956312"/>
      </p:ext>
    </p:extLst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2687839-36E9-4485-8957-A7D954F18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106071"/>
              </p:ext>
            </p:extLst>
          </p:nvPr>
        </p:nvGraphicFramePr>
        <p:xfrm>
          <a:off x="132522" y="185531"/>
          <a:ext cx="12059479" cy="6672470"/>
        </p:xfrm>
        <a:graphic>
          <a:graphicData uri="http://schemas.openxmlformats.org/drawingml/2006/table">
            <a:tbl>
              <a:tblPr firstRow="1" firstCol="1" bandRow="1"/>
              <a:tblGrid>
                <a:gridCol w="725478">
                  <a:extLst>
                    <a:ext uri="{9D8B030D-6E8A-4147-A177-3AD203B41FA5}">
                      <a16:colId xmlns:a16="http://schemas.microsoft.com/office/drawing/2014/main" val="2995666678"/>
                    </a:ext>
                  </a:extLst>
                </a:gridCol>
                <a:gridCol w="2594061">
                  <a:extLst>
                    <a:ext uri="{9D8B030D-6E8A-4147-A177-3AD203B41FA5}">
                      <a16:colId xmlns:a16="http://schemas.microsoft.com/office/drawing/2014/main" val="2213010965"/>
                    </a:ext>
                  </a:extLst>
                </a:gridCol>
                <a:gridCol w="5356763">
                  <a:extLst>
                    <a:ext uri="{9D8B030D-6E8A-4147-A177-3AD203B41FA5}">
                      <a16:colId xmlns:a16="http://schemas.microsoft.com/office/drawing/2014/main" val="1417714149"/>
                    </a:ext>
                  </a:extLst>
                </a:gridCol>
                <a:gridCol w="3383177">
                  <a:extLst>
                    <a:ext uri="{9D8B030D-6E8A-4147-A177-3AD203B41FA5}">
                      <a16:colId xmlns:a16="http://schemas.microsoft.com/office/drawing/2014/main" val="744553579"/>
                    </a:ext>
                  </a:extLst>
                </a:gridCol>
              </a:tblGrid>
              <a:tr h="157519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15.12.2020 г. № 902н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выполняемые в колодцах, подвалах, кессонах, чердачных помещениях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комплексному обслуживанию зданий,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слесарь сантехник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554048"/>
                  </a:ext>
                </a:extLst>
              </a:tr>
              <a:tr h="194688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29.10.2020 г. № 758н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территорий, служебных помещений, обслуживание систем отопление и электроснабжения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дворник,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уборщик служебных помещений,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слесарь сантехник,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508940"/>
                  </a:ext>
                </a:extLst>
              </a:tr>
              <a:tr h="157519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02.12.2020 г. № 849н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окрасочных работ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комплексному обслуживанию зданий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269180"/>
                  </a:ext>
                </a:extLst>
              </a:tr>
              <a:tr h="157519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07.12.2020 г. № 866н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при выполнении кулинарных изделий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кондитер,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кулинар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691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775611"/>
      </p:ext>
    </p:extLst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1AA292D-C95D-4CDA-8EC3-2AD986FB7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32570"/>
              </p:ext>
            </p:extLst>
          </p:nvPr>
        </p:nvGraphicFramePr>
        <p:xfrm>
          <a:off x="0" y="106017"/>
          <a:ext cx="12085982" cy="6639340"/>
        </p:xfrm>
        <a:graphic>
          <a:graphicData uri="http://schemas.openxmlformats.org/drawingml/2006/table">
            <a:tbl>
              <a:tblPr firstRow="1" firstCol="1" bandRow="1"/>
              <a:tblGrid>
                <a:gridCol w="727072">
                  <a:extLst>
                    <a:ext uri="{9D8B030D-6E8A-4147-A177-3AD203B41FA5}">
                      <a16:colId xmlns:a16="http://schemas.microsoft.com/office/drawing/2014/main" val="2721518107"/>
                    </a:ext>
                  </a:extLst>
                </a:gridCol>
                <a:gridCol w="2599762">
                  <a:extLst>
                    <a:ext uri="{9D8B030D-6E8A-4147-A177-3AD203B41FA5}">
                      <a16:colId xmlns:a16="http://schemas.microsoft.com/office/drawing/2014/main" val="3946724466"/>
                    </a:ext>
                  </a:extLst>
                </a:gridCol>
                <a:gridCol w="5368536">
                  <a:extLst>
                    <a:ext uri="{9D8B030D-6E8A-4147-A177-3AD203B41FA5}">
                      <a16:colId xmlns:a16="http://schemas.microsoft.com/office/drawing/2014/main" val="2959860280"/>
                    </a:ext>
                  </a:extLst>
                </a:gridCol>
                <a:gridCol w="3390612">
                  <a:extLst>
                    <a:ext uri="{9D8B030D-6E8A-4147-A177-3AD203B41FA5}">
                      <a16:colId xmlns:a16="http://schemas.microsoft.com/office/drawing/2014/main" val="878134634"/>
                    </a:ext>
                  </a:extLst>
                </a:gridCol>
              </a:tblGrid>
              <a:tr h="16598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11.12.2020 г. №886н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организаций, использующих водный транспорт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267882"/>
                  </a:ext>
                </a:extLst>
              </a:tr>
              <a:tr h="16598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11.12.2020 г. № 883н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 выполнении строительных работах, ремонте и реконструкции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комплексному обслуживанию зданий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766422"/>
                  </a:ext>
                </a:extLst>
              </a:tr>
              <a:tr h="16598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27.10.2020 г. № 746н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выполняемые в сельском хозяйстве, на пришкольных учебно-опытных участках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(биологии)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623961"/>
                  </a:ext>
                </a:extLst>
              </a:tr>
              <a:tr h="16598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Министерства труда и социальной защиты Российской Федерации от 16.11.2020 г. № 780н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по изготовлению и ремонту текстильных изделий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технологии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467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639947"/>
      </p:ext>
    </p:extLst>
  </p:cSld>
  <p:clrMapOvr>
    <a:masterClrMapping/>
  </p:clrMapOvr>
  <p:transition spd="slow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2AAA3-F981-4612-A383-A1CDFEC96DFD}"/>
              </a:ext>
            </a:extLst>
          </p:cNvPr>
          <p:cNvSpPr txBox="1"/>
          <p:nvPr/>
        </p:nvSpPr>
        <p:spPr>
          <a:xfrm>
            <a:off x="-106017" y="92765"/>
            <a:ext cx="111848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Региональная тематическая проверка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выполнения трудового законодательства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связи с принятием новых правил по охране труда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BC51C817-F57E-422A-BC05-2EB6258EC4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00542"/>
            <a:ext cx="5674170" cy="51521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0E756A-7539-4D59-9025-750B53ADC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170" y="1969872"/>
            <a:ext cx="6226282" cy="44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05795"/>
      </p:ext>
    </p:extLst>
  </p:cSld>
  <p:clrMapOvr>
    <a:masterClrMapping/>
  </p:clrMapOvr>
  <p:transition spd="slow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74FAB-D255-4E01-821F-30494A67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56121"/>
            <a:ext cx="5938019" cy="40663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96C5F5-F52E-42A7-AF7B-1A7EC3F24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257" y="1891785"/>
            <a:ext cx="6136744" cy="42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41746"/>
      </p:ext>
    </p:extLst>
  </p:cSld>
  <p:clrMapOvr>
    <a:masterClrMapping/>
  </p:clrMapOvr>
  <p:transition spd="slow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4F57B3-8233-49DA-ABF5-36C56F09D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51009"/>
            <a:ext cx="5944115" cy="14936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A20A47-1ADB-47A0-A744-5B1D5B28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4" y="1644658"/>
            <a:ext cx="5944115" cy="3164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2C8E4-67B1-4791-8F93-39CD1F1F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096" y="1517712"/>
            <a:ext cx="593801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14418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2C251BB4-FCA5-43E4-BD6B-03C27CC1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371601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Вопросы проведения районной тематической проверки соблюдения трудового законодательства в образовательных организациях по теме «Стимулирующие выплаты» (РТП-2021)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С. А. Пантелеева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Внештатный  правовой инспектор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Артинской районной организации Профсоюза</a:t>
            </a:r>
          </a:p>
        </p:txBody>
      </p:sp>
      <p:pic>
        <p:nvPicPr>
          <p:cNvPr id="4099" name="Рисунок 2" descr="333_1.jpg">
            <a:extLst>
              <a:ext uri="{FF2B5EF4-FFF2-40B4-BE49-F238E27FC236}">
                <a16:creationId xmlns:a16="http://schemas.microsoft.com/office/drawing/2014/main" id="{5C19720C-D51C-45F9-A899-555440A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97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27FD8-BFE6-43A9-982C-E4697981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50226" cy="4115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FB7DA-CE70-4FE2-AAC1-51D90299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26" y="2462403"/>
            <a:ext cx="593801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71600"/>
      </p:ext>
    </p:extLst>
  </p:cSld>
  <p:clrMapOvr>
    <a:masterClrMapping/>
  </p:clrMapOvr>
  <p:transition spd="slow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CB3FF-C3D5-4DFD-9CD2-BE6FD81B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04" y="0"/>
            <a:ext cx="5955792" cy="726510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CE4519B-EA54-4374-A804-C363E7B59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21871"/>
              </p:ext>
            </p:extLst>
          </p:nvPr>
        </p:nvGraphicFramePr>
        <p:xfrm>
          <a:off x="488516" y="626302"/>
          <a:ext cx="10797433" cy="6208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107">
                  <a:extLst>
                    <a:ext uri="{9D8B030D-6E8A-4147-A177-3AD203B41FA5}">
                      <a16:colId xmlns:a16="http://schemas.microsoft.com/office/drawing/2014/main" val="2618596696"/>
                    </a:ext>
                  </a:extLst>
                </a:gridCol>
                <a:gridCol w="7688382">
                  <a:extLst>
                    <a:ext uri="{9D8B030D-6E8A-4147-A177-3AD203B41FA5}">
                      <a16:colId xmlns:a16="http://schemas.microsoft.com/office/drawing/2014/main" val="874287000"/>
                    </a:ext>
                  </a:extLst>
                </a:gridCol>
                <a:gridCol w="980956">
                  <a:extLst>
                    <a:ext uri="{9D8B030D-6E8A-4147-A177-3AD203B41FA5}">
                      <a16:colId xmlns:a16="http://schemas.microsoft.com/office/drawing/2014/main" val="1093853985"/>
                    </a:ext>
                  </a:extLst>
                </a:gridCol>
                <a:gridCol w="1145988">
                  <a:extLst>
                    <a:ext uri="{9D8B030D-6E8A-4147-A177-3AD203B41FA5}">
                      <a16:colId xmlns:a16="http://schemas.microsoft.com/office/drawing/2014/main" val="3889293784"/>
                    </a:ext>
                  </a:extLst>
                </a:gridCol>
              </a:tblGrid>
              <a:tr h="661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Код опасности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 gridSpan="3">
                  <a:txBody>
                    <a:bodyPr/>
                    <a:lstStyle/>
                    <a:p>
                      <a:pPr marL="7620"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Наименование опасности по перечню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03395"/>
                  </a:ext>
                </a:extLst>
              </a:tr>
              <a:tr h="210921"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 gridSpan="3">
                  <a:txBody>
                    <a:bodyPr/>
                    <a:lstStyle/>
                    <a:p>
                      <a:pPr marL="453390"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Механическая опасность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847023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1.1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 gridSpan="3">
                  <a:txBody>
                    <a:bodyPr/>
                    <a:lstStyle/>
                    <a:p>
                      <a:pPr marL="453390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Опасность падения из-за потери равновесия, в том числе при спотыкании или проскальзывании, при передвижении по скользким поверхностям или мокрым полам;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775"/>
                  </a:ext>
                </a:extLst>
              </a:tr>
              <a:tr h="210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Содержание вопросов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extLst>
                  <a:ext uri="{0D108BD9-81ED-4DB2-BD59-A6C34878D82A}">
                    <a16:rowId xmlns:a16="http://schemas.microsoft.com/office/drawing/2014/main" val="2108918490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Имеются ли на полу неровные поверхности, незакрепленные края покрытия, отверстия, торчащие предметы и т.д.?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extLst>
                  <a:ext uri="{0D108BD9-81ED-4DB2-BD59-A6C34878D82A}">
                    <a16:rowId xmlns:a16="http://schemas.microsoft.com/office/drawing/2014/main" val="2842551117"/>
                  </a:ext>
                </a:extLst>
              </a:tr>
              <a:tr h="661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Бывают ли полы иногда скользкими, например,  после влажной уборки, при разлитии жидкостей (например, масла), из-за грязи или пыли образующихся в ходе производственных процессов?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3229735509"/>
                  </a:ext>
                </a:extLst>
              </a:tr>
              <a:tr h="210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Есть ли на полу пороги или другие выступы?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extLst>
                  <a:ext uri="{0D108BD9-81ED-4DB2-BD59-A6C34878D82A}">
                    <a16:rowId xmlns:a16="http://schemas.microsoft.com/office/drawing/2014/main" val="4011970150"/>
                  </a:ext>
                </a:extLst>
              </a:tr>
              <a:tr h="210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Пролегают ли по полу кабели?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extLst>
                  <a:ext uri="{0D108BD9-81ED-4DB2-BD59-A6C34878D82A}">
                    <a16:rowId xmlns:a16="http://schemas.microsoft.com/office/drawing/2014/main" val="3616639457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Могут ли работники упасть или поскользнуться по причине</a:t>
                      </a:r>
                    </a:p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неподходящей для работы обуви?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109207942"/>
                  </a:ext>
                </a:extLst>
              </a:tr>
              <a:tr h="210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Производится ли уборка пола?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2909021331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Лежат ли на полу в рабочих зонах какие-либо препятствия или предметы (за исключением тех, которые нельзя переместить)?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1403019566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Обозначены ли должным образом те препятствия, которые затрудняют передвижение?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2113188409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Все ли маршруты движения обозначены соответствующим</a:t>
                      </a:r>
                    </a:p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образом?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1479623473"/>
                  </a:ext>
                </a:extLst>
              </a:tr>
              <a:tr h="258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Достаточно ли освещены полы по маршрутам передвижения персонала?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1733133728"/>
                  </a:ext>
                </a:extLst>
              </a:tr>
              <a:tr h="43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Имеются ли  на лестничных маршах ступеньки различные по высоте  или по длине?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872762970"/>
                  </a:ext>
                </a:extLst>
              </a:tr>
              <a:tr h="210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7" marR="51397" marT="0" marB="0" anchor="ctr"/>
                </a:tc>
                <a:extLst>
                  <a:ext uri="{0D108BD9-81ED-4DB2-BD59-A6C34878D82A}">
                    <a16:rowId xmlns:a16="http://schemas.microsoft.com/office/drawing/2014/main" val="712233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003314"/>
      </p:ext>
    </p:extLst>
  </p:cSld>
  <p:clrMapOvr>
    <a:masterClrMapping/>
  </p:clrMapOvr>
  <p:transition spd="slow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BAE69CF-8545-47C5-950A-F371167F7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234919"/>
              </p:ext>
            </p:extLst>
          </p:nvPr>
        </p:nvGraphicFramePr>
        <p:xfrm>
          <a:off x="0" y="-100208"/>
          <a:ext cx="12192000" cy="71255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08954">
                  <a:extLst>
                    <a:ext uri="{9D8B030D-6E8A-4147-A177-3AD203B41FA5}">
                      <a16:colId xmlns:a16="http://schemas.microsoft.com/office/drawing/2014/main" val="817708807"/>
                    </a:ext>
                  </a:extLst>
                </a:gridCol>
                <a:gridCol w="8681393">
                  <a:extLst>
                    <a:ext uri="{9D8B030D-6E8A-4147-A177-3AD203B41FA5}">
                      <a16:colId xmlns:a16="http://schemas.microsoft.com/office/drawing/2014/main" val="2999146194"/>
                    </a:ext>
                  </a:extLst>
                </a:gridCol>
                <a:gridCol w="1107654">
                  <a:extLst>
                    <a:ext uri="{9D8B030D-6E8A-4147-A177-3AD203B41FA5}">
                      <a16:colId xmlns:a16="http://schemas.microsoft.com/office/drawing/2014/main" val="2640120776"/>
                    </a:ext>
                  </a:extLst>
                </a:gridCol>
                <a:gridCol w="1293999">
                  <a:extLst>
                    <a:ext uri="{9D8B030D-6E8A-4147-A177-3AD203B41FA5}">
                      <a16:colId xmlns:a16="http://schemas.microsoft.com/office/drawing/2014/main" val="4209393834"/>
                    </a:ext>
                  </a:extLst>
                </a:gridCol>
              </a:tblGrid>
              <a:tr h="340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Электрическая опасность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313334"/>
                  </a:ext>
                </a:extLst>
              </a:tr>
              <a:tr h="639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en-US" sz="1400" dirty="0">
                          <a:effectLst/>
                        </a:rPr>
                        <a:t>2.1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Опасность поражения током вследствие прямого контакта  с токоведущими частями из-за касания незащищенными частями тела деталей, находящихся под напряжением;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474372"/>
                  </a:ext>
                </a:extLst>
              </a:tr>
              <a:tr h="20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Содержание вопросов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extLst>
                  <a:ext uri="{0D108BD9-81ED-4DB2-BD59-A6C34878D82A}">
                    <a16:rowId xmlns:a16="http://schemas.microsoft.com/office/drawing/2014/main" val="3434714202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Имеются ли повреждения изоляции провода электрооборудования?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3622112881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Имеется ли повреждение целостности корпуса электрической розетки?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362830172"/>
                  </a:ext>
                </a:extLst>
              </a:tr>
              <a:tr h="20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Хорошо ли  закреплена розетка  в стене ?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3827410841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Имеются ли нарушения целостности  электрической вилки используемого электрооборудования?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1194998921"/>
                  </a:ext>
                </a:extLst>
              </a:tr>
              <a:tr h="20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Имеются ли повреждения корпуса электрических приборов?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1957058765"/>
                  </a:ext>
                </a:extLst>
              </a:tr>
              <a:tr h="379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2.7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Опасность поражения при прямом попадании молнии;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430443"/>
                  </a:ext>
                </a:extLst>
              </a:tr>
              <a:tr h="20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Содержание вопросов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extLst>
                  <a:ext uri="{0D108BD9-81ED-4DB2-BD59-A6C34878D82A}">
                    <a16:rowId xmlns:a16="http://schemas.microsoft.com/office/drawing/2014/main" val="2605866713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Могут ли проводятся ли спортивные мероприятия на улице во время дождя?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2709805253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Имеются ли на территории спортивной площадки (стадиона) молниеотвод?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2640234361"/>
                  </a:ext>
                </a:extLst>
              </a:tr>
              <a:tr h="38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Термические опасности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76112"/>
                  </a:ext>
                </a:extLst>
              </a:tr>
              <a:tr h="639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en-US" sz="1400">
                          <a:effectLst/>
                        </a:rPr>
                        <a:t>3.</a:t>
                      </a: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Опасность теплового удара при длительном нахождении на открытом воздухе при прямом воздействии лучей солнца на незащищенную поверхность головы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595334"/>
                  </a:ext>
                </a:extLst>
              </a:tr>
              <a:tr h="20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Содержание вопросов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extLst>
                  <a:ext uri="{0D108BD9-81ED-4DB2-BD59-A6C34878D82A}">
                    <a16:rowId xmlns:a16="http://schemas.microsoft.com/office/drawing/2014/main" val="2378022396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Проводятся  ли спортивные мероприятия на открытом воздухе  в летнее время?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3316126655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Используется ли головной убор при проведении мероприятий на открытом воздухе в летнее время?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extLst>
                  <a:ext uri="{0D108BD9-81ED-4DB2-BD59-A6C34878D82A}">
                    <a16:rowId xmlns:a16="http://schemas.microsoft.com/office/drawing/2014/main" val="3670666550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en-US" sz="1400">
                          <a:effectLst/>
                        </a:rPr>
                        <a:t>3.</a:t>
                      </a: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Опасность теплового удара при длительном нахождении в помещении с высокой температурой воздуха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330244"/>
                  </a:ext>
                </a:extLst>
              </a:tr>
              <a:tr h="201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</a:rPr>
                        <a:t>Содержание вопросов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00" marR="46500" marT="0" marB="0"/>
                </a:tc>
                <a:extLst>
                  <a:ext uri="{0D108BD9-81ED-4DB2-BD59-A6C34878D82A}">
                    <a16:rowId xmlns:a16="http://schemas.microsoft.com/office/drawing/2014/main" val="1284910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977397"/>
      </p:ext>
    </p:extLst>
  </p:cSld>
  <p:clrMapOvr>
    <a:masterClrMapping/>
  </p:clrMapOvr>
  <p:transition spd="slow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B5C156B-57EE-41CF-9E5B-0B2A51B8B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8105"/>
              </p:ext>
            </p:extLst>
          </p:nvPr>
        </p:nvGraphicFramePr>
        <p:xfrm>
          <a:off x="200416" y="313147"/>
          <a:ext cx="11841272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77054">
                  <a:extLst>
                    <a:ext uri="{9D8B030D-6E8A-4147-A177-3AD203B41FA5}">
                      <a16:colId xmlns:a16="http://schemas.microsoft.com/office/drawing/2014/main" val="4133221041"/>
                    </a:ext>
                  </a:extLst>
                </a:gridCol>
                <a:gridCol w="8431654">
                  <a:extLst>
                    <a:ext uri="{9D8B030D-6E8A-4147-A177-3AD203B41FA5}">
                      <a16:colId xmlns:a16="http://schemas.microsoft.com/office/drawing/2014/main" val="1729550856"/>
                    </a:ext>
                  </a:extLst>
                </a:gridCol>
                <a:gridCol w="1075790">
                  <a:extLst>
                    <a:ext uri="{9D8B030D-6E8A-4147-A177-3AD203B41FA5}">
                      <a16:colId xmlns:a16="http://schemas.microsoft.com/office/drawing/2014/main" val="2227914507"/>
                    </a:ext>
                  </a:extLst>
                </a:gridCol>
                <a:gridCol w="1256774">
                  <a:extLst>
                    <a:ext uri="{9D8B030D-6E8A-4147-A177-3AD203B41FA5}">
                      <a16:colId xmlns:a16="http://schemas.microsoft.com/office/drawing/2014/main" val="2426589264"/>
                    </a:ext>
                  </a:extLst>
                </a:gridCol>
              </a:tblGrid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В рабочем помещении (тренерской) имеются ли окна для проветривания помещения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2994063774"/>
                  </a:ext>
                </a:extLst>
              </a:tr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Помещение не оборудовано системой кондиционирования воздуха?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356723353"/>
                  </a:ext>
                </a:extLst>
              </a:tr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Оборудовано ли помещение тренерской вытяжной вентиляционной системой?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2177983222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Соблюдается  ли обеспечение питьевой водой?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522154030"/>
                  </a:ext>
                </a:extLst>
              </a:tr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Опасности, связанные с воздействием  микроклимата  и климатические опасности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28684"/>
                  </a:ext>
                </a:extLst>
              </a:tr>
              <a:tr h="32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4.1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Опасность воздействия пониженных температур воздуха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085602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Содержание вопросов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extLst>
                  <a:ext uri="{0D108BD9-81ED-4DB2-BD59-A6C34878D82A}">
                    <a16:rowId xmlns:a16="http://schemas.microsoft.com/office/drawing/2014/main" val="787245650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Выполняется ли работа в зимнее время  на улице?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3474147356"/>
                  </a:ext>
                </a:extLst>
              </a:tr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Соответствует ли надеваемая одежда сезону и роду выполняемой работы?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768372201"/>
                  </a:ext>
                </a:extLst>
              </a:tr>
              <a:tr h="427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Опасности, связанные с воздействием животных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24394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12.1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Опасность укуса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740903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897696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Содержание вопросов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extLst>
                  <a:ext uri="{0D108BD9-81ED-4DB2-BD59-A6C34878D82A}">
                    <a16:rowId xmlns:a16="http://schemas.microsoft.com/office/drawing/2014/main" val="2988938450"/>
                  </a:ext>
                </a:extLst>
              </a:tr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Имеется ли вокруг организации повреждения (нарушение целостности) забор?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391935069"/>
                  </a:ext>
                </a:extLst>
              </a:tr>
              <a:tr h="513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Опасности, связанные с воздействием насекомых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083923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13.1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Опасность укуса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521758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Содержание вопросов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extLst>
                  <a:ext uri="{0D108BD9-81ED-4DB2-BD59-A6C34878D82A}">
                    <a16:rowId xmlns:a16="http://schemas.microsoft.com/office/drawing/2014/main" val="606782797"/>
                  </a:ext>
                </a:extLst>
              </a:tr>
              <a:tr h="23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Имеются ли поблизости организации пчелиные пасеки?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2835756652"/>
                  </a:ext>
                </a:extLst>
              </a:tr>
              <a:tr h="492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Оборудованы ли оконные системы москитными сетками? </a:t>
                      </a:r>
                    </a:p>
                    <a:p>
                      <a:pPr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400" dirty="0">
                          <a:effectLst/>
                        </a:rPr>
                        <a:t>Имеют ли повреждения москитные сетки на окнах?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10093325" algn="r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23" marR="54823" marT="0" marB="0" anchor="ctr"/>
                </a:tc>
                <a:extLst>
                  <a:ext uri="{0D108BD9-81ED-4DB2-BD59-A6C34878D82A}">
                    <a16:rowId xmlns:a16="http://schemas.microsoft.com/office/drawing/2014/main" val="25010008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9209D2A-3E15-4962-83B1-F1BE86CE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75601" y="1879498"/>
            <a:ext cx="31284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11185"/>
      </p:ext>
    </p:extLst>
  </p:cSld>
  <p:clrMapOvr>
    <a:masterClrMapping/>
  </p:clrMapOvr>
  <p:transition spd="slow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670D2-A6E8-40BC-B48A-2546AA5431DF}"/>
              </a:ext>
            </a:extLst>
          </p:cNvPr>
          <p:cNvSpPr txBox="1"/>
          <p:nvPr/>
        </p:nvSpPr>
        <p:spPr>
          <a:xfrm>
            <a:off x="4712917" y="0"/>
            <a:ext cx="60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Перечень опасностей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ru-RU" sz="1800" b="1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E01CE90-E4FF-43B2-B47C-EC3D2D652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927662"/>
              </p:ext>
            </p:extLst>
          </p:nvPr>
        </p:nvGraphicFramePr>
        <p:xfrm>
          <a:off x="0" y="114374"/>
          <a:ext cx="12012459" cy="7621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7524">
                  <a:extLst>
                    <a:ext uri="{9D8B030D-6E8A-4147-A177-3AD203B41FA5}">
                      <a16:colId xmlns:a16="http://schemas.microsoft.com/office/drawing/2014/main" val="3235109691"/>
                    </a:ext>
                  </a:extLst>
                </a:gridCol>
                <a:gridCol w="10364935">
                  <a:extLst>
                    <a:ext uri="{9D8B030D-6E8A-4147-A177-3AD203B41FA5}">
                      <a16:colId xmlns:a16="http://schemas.microsoft.com/office/drawing/2014/main" val="440190391"/>
                    </a:ext>
                  </a:extLst>
                </a:gridCol>
              </a:tblGrid>
              <a:tr h="386667">
                <a:tc>
                  <a:txBody>
                    <a:bodyPr/>
                    <a:lstStyle/>
                    <a:p>
                      <a:pPr indent="21590" algn="ctr"/>
                      <a:r>
                        <a:rPr lang="ru-RU" sz="1200" dirty="0">
                          <a:effectLst/>
                        </a:rPr>
                        <a:t>Код опасности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Наименование опасности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extLst>
                  <a:ext uri="{0D108BD9-81ED-4DB2-BD59-A6C34878D82A}">
                    <a16:rowId xmlns:a16="http://schemas.microsoft.com/office/drawing/2014/main" val="1973538492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Механические опасности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3570412874"/>
                  </a:ext>
                </a:extLst>
              </a:tr>
              <a:tr h="4112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падения из-за потери равновесия, в том числе при спотыкании или </a:t>
                      </a:r>
                      <a:r>
                        <a:rPr lang="ru-RU" sz="1200" dirty="0" err="1">
                          <a:effectLst/>
                        </a:rPr>
                        <a:t>подскальзывании</a:t>
                      </a:r>
                      <a:r>
                        <a:rPr lang="ru-RU" sz="1200" dirty="0">
                          <a:effectLst/>
                        </a:rPr>
                        <a:t>, при передвижении по скользким поверхностям или мокрым полам;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2673367986"/>
                  </a:ext>
                </a:extLst>
              </a:tr>
              <a:tr h="4112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44294668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падения из-за внезапного появления на пути следования большого перепада высот;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684957175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удара;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414467291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быть уколотым или проткнутым в результате воздействия движущихся колющих частей механизмов, машин;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3665187880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</a:t>
                      </a:r>
                      <a:r>
                        <a:rPr lang="ru-RU" sz="1200" dirty="0" err="1">
                          <a:effectLst/>
                        </a:rPr>
                        <a:t>натыкания</a:t>
                      </a:r>
                      <a:r>
                        <a:rPr lang="ru-RU" sz="1200" dirty="0">
                          <a:effectLst/>
                        </a:rPr>
                        <a:t> на неподвижную колющую поверхность (острие);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75843043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запутаться, в том числе в растянутых по полу сварочных проводах, тросах, нитях;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565613331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затягивания или попадания в ловушку;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859922821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затягивания в подвижные части машин и механизмов;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3189072005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наматывания волос, частей одежды, средств индивидуальной защиты;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018601942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воздействия жидкости под давлением при выбросе (прорыве);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4274591618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воздействия газа под давлением при выбросе (прорыве);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2974765754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опасность воздействия механического упругого элемента;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544853881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травмирования от трения или абразивного воздействия при соприкосновении;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225911468"/>
                  </a:ext>
                </a:extLst>
              </a:tr>
              <a:tr h="4112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раздавливания, в том числе из-за наезда транспортного средства, из-за попадания под движущиеся части механизмов, из-за обрушения горной породы, из-за падения пиломатериалов, из-за падения;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3991446455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падения груза;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236010109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разрезания, отрезания от воздействия острых кромок при контакте с незащищенными участками тела;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55217448"/>
                  </a:ext>
                </a:extLst>
              </a:tr>
              <a:tr h="55124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пореза частей тела, в том числе кромкой листа бумаги, канцелярским ножом, ножницами, острыми кромками металлической стружки (при механической обработке металлических заготовок и деталей);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2876838038"/>
                  </a:ext>
                </a:extLst>
              </a:tr>
              <a:tr h="27120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от воздействия режущих инструментов (дисковые ножи, дисковые пилы);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536519544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опасность разрыва;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86557313"/>
                  </a:ext>
                </a:extLst>
              </a:tr>
              <a:tr h="55124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1.21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травмирования, в том числе в результате выброса подвижной обрабатываемой детали, падающими или выбрасываемыми предметами, движущимися частями оборудования, осколками при обрушении горной породы, снегом и (или) льдом, упавшими с крыш зданий и сооружений;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2635699542"/>
                  </a:ext>
                </a:extLst>
              </a:tr>
              <a:tr h="13118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Электрические опасности: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3849959411"/>
                  </a:ext>
                </a:extLst>
              </a:tr>
              <a:tr h="4112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2.1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поражения током вследствие прямого контакта с токоведущими частями из-за касания незащищенными частями тела деталей, находящихся под напряжением;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1005058062"/>
                  </a:ext>
                </a:extLst>
              </a:tr>
              <a:tr h="4112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2.2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опасность поражения током вследствие контакта с токоведущими частями, которые находятся под напряжением из-за неисправного состояния (косвенный контакт);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44" marR="30644" marT="0" marB="0"/>
                </a:tc>
                <a:extLst>
                  <a:ext uri="{0D108BD9-81ED-4DB2-BD59-A6C34878D82A}">
                    <a16:rowId xmlns:a16="http://schemas.microsoft.com/office/drawing/2014/main" val="212498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534627"/>
      </p:ext>
    </p:extLst>
  </p:cSld>
  <p:clrMapOvr>
    <a:masterClrMapping/>
  </p:clrMapOvr>
  <p:transition spd="slow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6F50BED-575E-4A23-B311-8F0464FDC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7232"/>
              </p:ext>
            </p:extLst>
          </p:nvPr>
        </p:nvGraphicFramePr>
        <p:xfrm>
          <a:off x="87682" y="-635199"/>
          <a:ext cx="12104318" cy="8213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123">
                  <a:extLst>
                    <a:ext uri="{9D8B030D-6E8A-4147-A177-3AD203B41FA5}">
                      <a16:colId xmlns:a16="http://schemas.microsoft.com/office/drawing/2014/main" val="3580154847"/>
                    </a:ext>
                  </a:extLst>
                </a:gridCol>
                <a:gridCol w="10444195">
                  <a:extLst>
                    <a:ext uri="{9D8B030D-6E8A-4147-A177-3AD203B41FA5}">
                      <a16:colId xmlns:a16="http://schemas.microsoft.com/office/drawing/2014/main" val="2948377708"/>
                    </a:ext>
                  </a:extLst>
                </a:gridCol>
              </a:tblGrid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500">
                          <a:effectLst/>
                        </a:rPr>
                        <a:t>2.3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effectLst/>
                        </a:rPr>
                        <a:t>опасность поражения электростатическим зарядом;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367253533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500">
                          <a:effectLst/>
                        </a:rPr>
                        <a:t>2.4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effectLst/>
                        </a:rPr>
                        <a:t>опасность поражения током от наведенного напряжения на рабочем месте;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282925807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500">
                          <a:effectLst/>
                        </a:rPr>
                        <a:t>2.5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effectLst/>
                        </a:rPr>
                        <a:t>опасность поражения вследствие возникновения электрической дуги;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578836870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2.6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поражения при прямом попадании молнии;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660213480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2.7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косвенного поражения молнией;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28883477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Термические опасности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942642659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ожога при контакте незащищенных частей тела с поверхностью предметов, имеющих высокую температуру;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228611182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ожога от воздействия на незащищенные участки тела материалов, жидкостей или газов, имеющих высокую температуру;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890418898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ожога от воздействия открытого пламени;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710448043"/>
                  </a:ext>
                </a:extLst>
              </a:tr>
              <a:tr h="41407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теплового удара при длительном нахождении на открытом воздухе при прямом воздействии лучей солнца на незащищенную поверхность головы;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149119344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теплового удара от воздействия окружающих поверхностей оборудования, имеющих высокую температуру;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804235802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теплового удара при длительном нахождении вблизи открытого пламени;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752629306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теплового удара при длительном нахождении в помещении с высокой температурой воздуха;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068947248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ожог роговицы глаза;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46232607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3.9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от воздействия на незащищенные участки тела материалов, жидкостей или газов, имеющих низкую температуру;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135973186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73342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Опасности, связанные с воздействием микроклимата и климатические опасности: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356560654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4.1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пониженных температур воздуха;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44578316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4.2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воздействия повышенных температур воздуха;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868531442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4.3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влажности;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7991734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4.4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воздействия скорости движения воздуха;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788365439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Опасности, связанные с воздействием химического фактора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348933977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от контакта с высокоопасными веществами;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535201060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от вдыхания паров вредных жидкостей, газов, пыли, тумана, дыма;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257451070"/>
                  </a:ext>
                </a:extLst>
              </a:tr>
              <a:tr h="41407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веществ, которые вследствие реагирования со щелочами, кислотами, аминами, диоксидом серы, тиомочевинной, солями металлов и окислителями могут способствовать пожару и взрыву;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154503355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образования токсичных паров при нагревании;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309283591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воздействия на кожные покровы смазочных масел;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511941397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5.6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на кожные покровы чистящих и обезжиривающих веществ;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171017192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Опасности, связанные с воздействием аэрозолей преимущественно </a:t>
                      </a:r>
                      <a:r>
                        <a:rPr lang="ru-RU" sz="1050" dirty="0" err="1">
                          <a:effectLst/>
                        </a:rPr>
                        <a:t>фиброгенного</a:t>
                      </a:r>
                      <a:r>
                        <a:rPr lang="ru-RU" sz="1050" dirty="0">
                          <a:effectLst/>
                        </a:rPr>
                        <a:t> действия: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893318244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пыли на глаза;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546983230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повреждения органов дыхания частицами пыли;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477398107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пыли на кожу;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055602479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выбросом пыли;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789598135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 воздействия воздушных взвесей вредных химических веществ;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503092445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6.6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на органы дыхания воздушных смесей, содержащих чистящие и обезжиривающие вещества;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3472160582"/>
                  </a:ext>
                </a:extLst>
              </a:tr>
              <a:tr h="273084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Опасности, связанные с воздействием тяжести и напряженности трудового процесса: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1943382331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перемещением груза вручную;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916745508"/>
                  </a:ext>
                </a:extLst>
              </a:tr>
              <a:tr h="1353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от подъема тяжестей, превышающих допустимый вес;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23" marR="28023" marT="0" marB="0"/>
                </a:tc>
                <a:extLst>
                  <a:ext uri="{0D108BD9-81ED-4DB2-BD59-A6C34878D82A}">
                    <a16:rowId xmlns:a16="http://schemas.microsoft.com/office/drawing/2014/main" val="2293969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376953"/>
      </p:ext>
    </p:extLst>
  </p:cSld>
  <p:clrMapOvr>
    <a:masterClrMapping/>
  </p:clrMapOvr>
  <p:transition spd="slow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5E7F58-9E77-4A94-A7F6-633313713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67248"/>
              </p:ext>
            </p:extLst>
          </p:nvPr>
        </p:nvGraphicFramePr>
        <p:xfrm>
          <a:off x="363254" y="-87682"/>
          <a:ext cx="11828745" cy="832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2326">
                  <a:extLst>
                    <a:ext uri="{9D8B030D-6E8A-4147-A177-3AD203B41FA5}">
                      <a16:colId xmlns:a16="http://schemas.microsoft.com/office/drawing/2014/main" val="509342378"/>
                    </a:ext>
                  </a:extLst>
                </a:gridCol>
                <a:gridCol w="10206419">
                  <a:extLst>
                    <a:ext uri="{9D8B030D-6E8A-4147-A177-3AD203B41FA5}">
                      <a16:colId xmlns:a16="http://schemas.microsoft.com/office/drawing/2014/main" val="6588797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наклонами корпуса;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849947029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рабочей позой;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844554918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7.5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вредных для здоровья поз, связанных с чрезмерным напряжением тела;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331229694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7.6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физических перегрузок от периодического поднятия тяжелых узлов и деталей машин;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367254683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7.7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психических нагрузок, стрессов;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523134520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7.8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перенапряжения зрительного анализатора;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313956895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шума: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718800044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8.1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повреждения мембранной перепонки уха, связанная с воздействием шума высокой интенсивности;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752491111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8.2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возможностью не услышать звуковой сигнал об опасности;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080628842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вибрации: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203718747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9.1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от воздействия локальной вибрации при использовании ручных механизмов;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583890101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9.2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общей вибрации;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4120729280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световой среды: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770699654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10.1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недостаточной освещенности в рабочей зоне;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764424499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10.2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повышенной яркости света;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235138181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10.3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пониженной контрастности;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403010538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неионизирующих излучений: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423601745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электростатического поля;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08795360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постоянного магнитного поля;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4142790324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электрического поля промышленной частоты;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4079213642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магнитного поля промышленной частоты;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413149822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от электромагнитных излучений;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416940785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лазерного излучения;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451870031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11.7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воздействием ультрафиолетового излучения;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609487186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животных: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711205345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12.1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укуса;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006121918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12.2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разрыва;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355673809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12.3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раздавливания;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532369757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12.4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заражения;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416185988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12.5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воздействия выделений;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286967114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насекомых: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951358598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13.1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укуса;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047373450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13.2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попадания в организм;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576438498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13.3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инвазий гельминтов;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845820828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воздействием растений: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875216686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14.1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воздействия пыльцы, фитонцидов и других веществ, выделяемых растениями;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565913070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14.2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ожога выделяемыми растениями веществами;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688289365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14.3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пореза растениями;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515711343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утонуть: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1934641427"/>
                  </a:ext>
                </a:extLst>
              </a:tr>
              <a:tr h="2052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15.1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утонуть в водоеме;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2113223997"/>
                  </a:ext>
                </a:extLst>
              </a:tr>
              <a:tr h="10558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Опасности, связанные с организационными недостатками: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920968489"/>
                  </a:ext>
                </a:extLst>
              </a:tr>
              <a:tr h="31123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16.1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отсутствием на рабочем месте инструкций, содержащих порядок безопасного выполнения работ, и информации об имеющихся опасностях, связанных с выполнением рабочих операций;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93" marR="21593" marT="0" marB="0"/>
                </a:tc>
                <a:extLst>
                  <a:ext uri="{0D108BD9-81ED-4DB2-BD59-A6C34878D82A}">
                    <a16:rowId xmlns:a16="http://schemas.microsoft.com/office/drawing/2014/main" val="3010933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93902"/>
      </p:ext>
    </p:extLst>
  </p:cSld>
  <p:clrMapOvr>
    <a:masterClrMapping/>
  </p:clrMapOvr>
  <p:transition spd="slow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EC29990-C282-4486-9679-7DD4D36E4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855971"/>
              </p:ext>
            </p:extLst>
          </p:nvPr>
        </p:nvGraphicFramePr>
        <p:xfrm>
          <a:off x="175364" y="129168"/>
          <a:ext cx="11862148" cy="7507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906">
                  <a:extLst>
                    <a:ext uri="{9D8B030D-6E8A-4147-A177-3AD203B41FA5}">
                      <a16:colId xmlns:a16="http://schemas.microsoft.com/office/drawing/2014/main" val="595359840"/>
                    </a:ext>
                  </a:extLst>
                </a:gridCol>
                <a:gridCol w="10235242">
                  <a:extLst>
                    <a:ext uri="{9D8B030D-6E8A-4147-A177-3AD203B41FA5}">
                      <a16:colId xmlns:a16="http://schemas.microsoft.com/office/drawing/2014/main" val="2856597003"/>
                    </a:ext>
                  </a:extLst>
                </a:gridCol>
              </a:tblGrid>
              <a:tr h="35569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300">
                          <a:effectLst/>
                        </a:rPr>
                        <a:t>16.2</a:t>
                      </a:r>
                      <a:endParaRPr lang="ru-RU" sz="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00">
                          <a:effectLst/>
                        </a:rPr>
                        <a:t>опасность, связанная с отсутствием описанных мероприятий (содержания действий) при возникновении неисправностей (опасных ситуаций) при обслуживании устройств, оборудования, приборов или при использовании биологически опасных веществ;</a:t>
                      </a:r>
                      <a:endParaRPr lang="ru-RU" sz="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669643538"/>
                  </a:ext>
                </a:extLst>
              </a:tr>
              <a:tr h="24164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16.3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опасность, связанная с отсутствием на рабочем месте перечня возможных аварий;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545474752"/>
                  </a:ext>
                </a:extLst>
              </a:tr>
              <a:tr h="26534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 dirty="0">
                          <a:effectLst/>
                        </a:rPr>
                        <a:t>16.4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отсутствием на рабочем месте аптечки первой помощи, инструкции по оказанию первой помощи пострадавшему на производстве и средств связи;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508624607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16.5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отсутствием информации (схемы, знаков, разметки) о направлении эвакуации в случае возникновения аварии;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638479651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16.6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допуском работников, не прошедших подготовку по охране труда;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802080280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 пожара: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684635985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от вдыхания дыма, паров вредных газов и пыли при пожаре;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531786954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воспламенения;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741593602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открытого пламени;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271969286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повышенной температуры окружающей среды;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716056425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пониженной концентрации кислорода в воздухе;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272087395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огнетушащих веществ;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891379049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17.7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осколков частей разрушившихся зданий, сооружений, строений;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639534555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 обрушения: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77600464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18.1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обрушения подземных конструкций;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953083269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18.2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обрушения наземных конструкций;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95128485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 транспорта: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584088706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наезда на человека;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56314988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падения с транспортного средства;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309136002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раздавливания человека, находящегося между двумя сближающимися транспортными средствами;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022360074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опрокидывания транспортного средства при нарушении способов установки и строповки грузов;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579407747"/>
                  </a:ext>
                </a:extLst>
              </a:tr>
              <a:tr h="26534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от груза, перемещающегося во время движения транспортного средства, из-за несоблюдения правил его укладки и крепления;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607676268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травмирования в результате дорожно-транспортного происшествия;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4174246672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19.7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опрокидывания транспортного средства при проведении работ;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944439362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864353105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164324590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Опасности насилия: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045642232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20.1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насилия от враждебно настроенных работников;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024100012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20.2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насилия от третьих лиц;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9294702"/>
                  </a:ext>
                </a:extLst>
              </a:tr>
              <a:tr h="84648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 взрыва: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4233719945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21.1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самовозгорания горючих веществ;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4169350699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возникновения взрыва, происшедшего вследствие пожара;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200390685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ударной волны;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2524596534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21.4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воздействия высокого давления при взрыве;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4277405636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21.5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опасность ожога при взрыве;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599529967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21.6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обрушения горных пород при взрыве;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696464981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215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Опасности, связанные с применением средств индивидуальной защиты: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1288029851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22.1.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 несоответствием средств индивидуальной защиты анатомическим особенностям человека;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516258152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22.2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опасность, связанная со скованностью, вызванной применением средств индивидуальной защиты;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944637991"/>
                  </a:ext>
                </a:extLst>
              </a:tr>
              <a:tr h="17499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050">
                          <a:effectLst/>
                        </a:rPr>
                        <a:t>22.3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опасность отравления.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17" marR="19817" marT="0" marB="0"/>
                </a:tc>
                <a:extLst>
                  <a:ext uri="{0D108BD9-81ED-4DB2-BD59-A6C34878D82A}">
                    <a16:rowId xmlns:a16="http://schemas.microsoft.com/office/drawing/2014/main" val="346333570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24C43AA-56C8-4F0D-A355-DDECD8DB9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236432" y="187911"/>
            <a:ext cx="64501883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965110449"/>
      </p:ext>
    </p:extLst>
  </p:cSld>
  <p:clrMapOvr>
    <a:masterClrMapping/>
  </p:clrMapOvr>
  <p:transition spd="slow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30474"/>
            <a:ext cx="91440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prof\Desktop\Картинки\logo- без подложки.png">
            <a:extLst>
              <a:ext uri="{FF2B5EF4-FFF2-40B4-BE49-F238E27FC236}">
                <a16:creationId xmlns:a16="http://schemas.microsoft.com/office/drawing/2014/main" id="{A3792238-D9BD-407F-BD10-4B6042BD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689453" cy="785818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FECF44-461C-4BF2-83AE-EE3610676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25" y="2505376"/>
            <a:ext cx="939475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95508"/>
      </p:ext>
    </p:extLst>
  </p:cSld>
  <p:clrMapOvr>
    <a:masterClrMapping/>
  </p:clrMapOvr>
  <p:transition spd="slow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6" y="274638"/>
            <a:ext cx="4214842" cy="6154758"/>
          </a:xfrm>
        </p:spPr>
        <p:txBody>
          <a:bodyPr>
            <a:normAutofit fontScale="90000"/>
          </a:bodyPr>
          <a:lstStyle/>
          <a:p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</a:rPr>
              <a:t>Устав Профсоюза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2800" u="sng" dirty="0">
                <a:solidFill>
                  <a:srgbClr val="002060"/>
                </a:solidFill>
                <a:latin typeface="+mn-lt"/>
              </a:rPr>
              <a:t>единственный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учредительный и правоустанавливающий документ первичных, территориальных, региональных организаций Профсоюза и Профсоюза</a:t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ru-RU" sz="2800" dirty="0">
                <a:solidFill>
                  <a:srgbClr val="002060"/>
                </a:solidFill>
                <a:latin typeface="+mn-lt"/>
              </a:rPr>
              <a:t>Новая редакция Устава с тремя приложениями принята на </a:t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en-US" sz="2800" dirty="0">
                <a:solidFill>
                  <a:srgbClr val="002060"/>
                </a:solidFill>
                <a:latin typeface="+mn-lt"/>
              </a:rPr>
              <a:t>VIII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 Съезде Профсоюза </a:t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</a:rPr>
              <a:t>14 октября 2020 года</a:t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Содержимое 3" descr="unnam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20" y="285729"/>
            <a:ext cx="4357718" cy="6163403"/>
          </a:xfrm>
        </p:spPr>
      </p:pic>
      <p:sp>
        <p:nvSpPr>
          <p:cNvPr id="5" name="TextBox 4"/>
          <p:cNvSpPr txBox="1"/>
          <p:nvPr/>
        </p:nvSpPr>
        <p:spPr>
          <a:xfrm>
            <a:off x="6738942" y="6215083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>
            <a:extLst>
              <a:ext uri="{FF2B5EF4-FFF2-40B4-BE49-F238E27FC236}">
                <a16:creationId xmlns:a16="http://schemas.microsoft.com/office/drawing/2014/main" id="{43A06A27-F855-4D19-81AB-B7FDA181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0"/>
            <a:ext cx="4933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844" y="857232"/>
            <a:ext cx="9001156" cy="5500726"/>
          </a:xfrm>
        </p:spPr>
        <p:txBody>
          <a:bodyPr>
            <a:noAutofit/>
          </a:bodyPr>
          <a:lstStyle/>
          <a:p>
            <a:pPr algn="l"/>
            <a:r>
              <a:rPr lang="ru-RU" sz="2200" dirty="0">
                <a:solidFill>
                  <a:srgbClr val="002060"/>
                </a:solidFill>
              </a:rPr>
              <a:t>ГЛАВА 1. Общие положения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2. Цели, задачи, </a:t>
            </a:r>
            <a:r>
              <a:rPr lang="ru-RU" sz="2200" b="1" dirty="0">
                <a:solidFill>
                  <a:srgbClr val="002060"/>
                </a:solidFill>
              </a:rPr>
              <a:t>предмет</a:t>
            </a:r>
            <a:r>
              <a:rPr lang="ru-RU" sz="2200" dirty="0">
                <a:solidFill>
                  <a:srgbClr val="002060"/>
                </a:solidFill>
              </a:rPr>
              <a:t> и принципы деятельности Профсоюза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3. Членство в Профсоюзе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4. Организационная структура Профсоюза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5. Профсоюзные кадры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6. Первичная профсоюзная организация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7. Территориальная организация Профсоюза</a:t>
            </a:r>
          </a:p>
          <a:p>
            <a:pPr algn="l"/>
            <a:r>
              <a:rPr lang="ru-RU" sz="2200" b="1" dirty="0">
                <a:solidFill>
                  <a:srgbClr val="002060"/>
                </a:solidFill>
              </a:rPr>
              <a:t>ГЛАВА 8. Региональная (межрегиональная) организация Профсоюза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9. Управление в Профсоюзе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10. Имущество и финансовая деятельность Профсоюза</a:t>
            </a:r>
          </a:p>
          <a:p>
            <a:pPr algn="l"/>
            <a:r>
              <a:rPr lang="ru-RU" sz="2200" b="1" dirty="0">
                <a:solidFill>
                  <a:srgbClr val="002060"/>
                </a:solidFill>
              </a:rPr>
              <a:t>ГЛАВА 11. Символика Профсоюза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ГЛАВА 12. Реорганизация и ликвидация Профсоюза</a:t>
            </a:r>
          </a:p>
          <a:p>
            <a:pPr algn="l"/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584" y="237880"/>
            <a:ext cx="785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Нормы, регулируемые Уставом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720" y="1071546"/>
            <a:ext cx="8501122" cy="5500726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</a:rPr>
              <a:t>Какая организация?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</a:rPr>
              <a:t>Общероссийская (82 региона)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</a:rPr>
              <a:t>Добровольная (заявление пишет каждый сам)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</a:rPr>
              <a:t>Общественная (нет бюджетного финансирования)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</a:rPr>
              <a:t>Самоуправляемая (сама принимает Устав)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</a:rPr>
              <a:t>Некоммерческая (не извлекает прибыль)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</a:rPr>
              <a:t>Корпоративная (сама избирает руководящие органы)</a:t>
            </a:r>
            <a:endParaRPr lang="ru-RU" sz="2400" dirty="0">
              <a:solidFill>
                <a:srgbClr val="002060"/>
              </a:solidFill>
            </a:endParaRPr>
          </a:p>
          <a:p>
            <a:pPr algn="l"/>
            <a:r>
              <a:rPr lang="ru-RU" sz="2800" b="1" dirty="0">
                <a:solidFill>
                  <a:srgbClr val="002060"/>
                </a:solidFill>
              </a:rPr>
              <a:t>Кого объединяет?</a:t>
            </a:r>
          </a:p>
          <a:p>
            <a:pPr algn="l">
              <a:buFontTx/>
              <a:buChar char="-"/>
            </a:pPr>
            <a:r>
              <a:rPr lang="ru-RU" sz="2800" i="1" dirty="0">
                <a:solidFill>
                  <a:srgbClr val="002060"/>
                </a:solidFill>
              </a:rPr>
              <a:t>работников </a:t>
            </a:r>
            <a:r>
              <a:rPr lang="ru-RU" sz="2800" dirty="0">
                <a:solidFill>
                  <a:srgbClr val="002060"/>
                </a:solidFill>
              </a:rPr>
              <a:t>образовательных организаций, органов управления образованием, иных организаций сферы образования и науки</a:t>
            </a:r>
          </a:p>
          <a:p>
            <a:pPr algn="l">
              <a:buFontTx/>
              <a:buChar char="-"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i="1" dirty="0">
                <a:solidFill>
                  <a:srgbClr val="002060"/>
                </a:solidFill>
              </a:rPr>
              <a:t>обучающихся</a:t>
            </a:r>
            <a:r>
              <a:rPr lang="ru-RU" sz="2800" dirty="0">
                <a:solidFill>
                  <a:srgbClr val="002060"/>
                </a:solidFill>
              </a:rPr>
              <a:t> в профессиональных образовательных организаций и организациях высшего образования</a:t>
            </a:r>
          </a:p>
          <a:p>
            <a:pPr algn="l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Что такое ПРОФЕССИОНАЛЬНЫЙ СОЮЗ работников народного образования и науки Российской Федерации?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720" y="1071546"/>
            <a:ext cx="8501122" cy="550072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i="1" dirty="0">
                <a:solidFill>
                  <a:srgbClr val="002060"/>
                </a:solidFill>
              </a:rPr>
              <a:t>Полное наименование: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Профессиональный союз работников народного образования и науки Российской Федерации</a:t>
            </a:r>
          </a:p>
          <a:p>
            <a:pPr algn="l">
              <a:spcBef>
                <a:spcPts val="0"/>
              </a:spcBef>
            </a:pPr>
            <a:r>
              <a:rPr lang="ru-RU" sz="2800" i="1" dirty="0">
                <a:solidFill>
                  <a:srgbClr val="002060"/>
                </a:solidFill>
              </a:rPr>
              <a:t>Сокращенное наименование: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Общероссийский Профсоюз образования</a:t>
            </a:r>
          </a:p>
          <a:p>
            <a:pPr algn="l">
              <a:spcBef>
                <a:spcPts val="0"/>
              </a:spcBef>
            </a:pPr>
            <a:endParaRPr lang="ru-RU" sz="800" b="1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Только такие наименования Профсоюза могут использоваться в наименованиях и на бланках организаций всех уровней организационной структуры Профсоюза без сокращений и изъятий</a:t>
            </a:r>
            <a:endParaRPr lang="ru-RU" sz="2000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Свердловская областная организация Профессионального союза работников народного образования и науки Российской Федерации (полное наименование)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Свердловская областная организация Общероссийского Профсоюза образования (сокращенное наименование)</a:t>
            </a:r>
          </a:p>
          <a:p>
            <a:pPr algn="l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Как правильно официально называются организации Профсоюза в соответствии с Уставом?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720" y="1071546"/>
            <a:ext cx="8501122" cy="5500726"/>
          </a:xfrm>
        </p:spPr>
        <p:txBody>
          <a:bodyPr>
            <a:noAutofit/>
          </a:bodyPr>
          <a:lstStyle/>
          <a:p>
            <a:pPr algn="l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представительство</a:t>
            </a:r>
            <a:r>
              <a:rPr lang="ru-RU" sz="2800" dirty="0">
                <a:solidFill>
                  <a:srgbClr val="002060"/>
                </a:solidFill>
              </a:rPr>
              <a:t> и </a:t>
            </a:r>
            <a:r>
              <a:rPr lang="ru-RU" sz="2800" b="1" dirty="0">
                <a:solidFill>
                  <a:srgbClr val="002060"/>
                </a:solidFill>
              </a:rPr>
              <a:t>защита</a:t>
            </a:r>
            <a:r>
              <a:rPr lang="ru-RU" sz="2800" dirty="0">
                <a:solidFill>
                  <a:srgbClr val="002060"/>
                </a:solidFill>
              </a:rPr>
              <a:t> индивидуальных и коллективных </a:t>
            </a:r>
            <a:r>
              <a:rPr lang="ru-RU" sz="2800" b="1" dirty="0">
                <a:solidFill>
                  <a:srgbClr val="002060"/>
                </a:solidFill>
              </a:rPr>
              <a:t>социальных, трудовых, профессиональных </a:t>
            </a:r>
            <a:r>
              <a:rPr lang="ru-RU" sz="2800" dirty="0">
                <a:solidFill>
                  <a:srgbClr val="002060"/>
                </a:solidFill>
              </a:rPr>
              <a:t>прав и интересов членов Профсоюза;</a:t>
            </a:r>
          </a:p>
          <a:p>
            <a:pPr algn="l">
              <a:buFontTx/>
              <a:buChar char="-"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повышение качества жизни </a:t>
            </a:r>
            <a:r>
              <a:rPr lang="ru-RU" sz="2800" dirty="0">
                <a:solidFill>
                  <a:srgbClr val="002060"/>
                </a:solidFill>
              </a:rPr>
              <a:t>членов Профсоюза, достижение справедливого и достойного уровня </a:t>
            </a:r>
            <a:r>
              <a:rPr lang="ru-RU" sz="2800" b="1" dirty="0">
                <a:solidFill>
                  <a:srgbClr val="002060"/>
                </a:solidFill>
              </a:rPr>
              <a:t>оплаты труда, </a:t>
            </a:r>
            <a:r>
              <a:rPr lang="ru-RU" sz="2800" dirty="0">
                <a:solidFill>
                  <a:srgbClr val="002060"/>
                </a:solidFill>
              </a:rPr>
              <a:t>пенсий и социальных пособий, </a:t>
            </a:r>
            <a:r>
              <a:rPr lang="ru-RU" sz="2800" b="1" dirty="0">
                <a:solidFill>
                  <a:srgbClr val="002060"/>
                </a:solidFill>
              </a:rPr>
              <a:t>стипендий, </a:t>
            </a:r>
            <a:r>
              <a:rPr lang="ru-RU" sz="2800" dirty="0">
                <a:solidFill>
                  <a:srgbClr val="002060"/>
                </a:solidFill>
              </a:rPr>
              <a:t>социальной и правовой защищенности работников и обучающихся;</a:t>
            </a:r>
          </a:p>
          <a:p>
            <a:pPr algn="l">
              <a:buFontTx/>
              <a:buChar char="-"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реализация прав </a:t>
            </a:r>
            <a:r>
              <a:rPr lang="ru-RU" sz="2800" dirty="0">
                <a:solidFill>
                  <a:srgbClr val="002060"/>
                </a:solidFill>
              </a:rPr>
              <a:t>Профсоюза и его организаций </a:t>
            </a:r>
            <a:r>
              <a:rPr lang="ru-RU" sz="2800" b="1" dirty="0">
                <a:solidFill>
                  <a:srgbClr val="002060"/>
                </a:solidFill>
              </a:rPr>
              <a:t>на представительство</a:t>
            </a:r>
            <a:r>
              <a:rPr lang="ru-RU" sz="2800" dirty="0">
                <a:solidFill>
                  <a:srgbClr val="002060"/>
                </a:solidFill>
              </a:rPr>
              <a:t> в коллегиальных </a:t>
            </a:r>
            <a:r>
              <a:rPr lang="ru-RU" sz="2800" b="1" dirty="0">
                <a:solidFill>
                  <a:srgbClr val="002060"/>
                </a:solidFill>
              </a:rPr>
              <a:t>органах управления</a:t>
            </a:r>
            <a:r>
              <a:rPr lang="ru-RU" sz="2800" dirty="0">
                <a:solidFill>
                  <a:srgbClr val="002060"/>
                </a:solidFill>
              </a:rPr>
              <a:t> организациями сферы образования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 какой целью создан Профессиональный союз?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8282" y="785794"/>
            <a:ext cx="8572560" cy="5715040"/>
          </a:xfrm>
        </p:spPr>
        <p:txBody>
          <a:bodyPr>
            <a:noAutofit/>
          </a:bodyPr>
          <a:lstStyle/>
          <a:p>
            <a:pPr algn="just"/>
            <a:endParaRPr lang="ru-RU" sz="2800" dirty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Как построена структура Профсоюза?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95736" y="2143116"/>
            <a:ext cx="3500462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80 РОП(МРОП)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95604" y="3643314"/>
            <a:ext cx="528641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2 291 ТОП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09786" y="5214950"/>
            <a:ext cx="75009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74 829 ППО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95736" y="1000108"/>
            <a:ext cx="342902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Профсоюз</a:t>
            </a:r>
          </a:p>
        </p:txBody>
      </p:sp>
      <p:sp>
        <p:nvSpPr>
          <p:cNvPr id="12" name="Стрелка вниз 11"/>
          <p:cNvSpPr/>
          <p:nvPr/>
        </p:nvSpPr>
        <p:spPr>
          <a:xfrm flipH="1" flipV="1">
            <a:off x="5524496" y="4572008"/>
            <a:ext cx="50006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H="1" flipV="1">
            <a:off x="5524496" y="3000372"/>
            <a:ext cx="50006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flipH="1" flipV="1">
            <a:off x="5524496" y="1643050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720" y="642918"/>
            <a:ext cx="8643998" cy="592935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ППО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dirty="0">
                <a:solidFill>
                  <a:srgbClr val="002060"/>
                </a:solidFill>
              </a:rPr>
              <a:t>добровольное объединение членов Профсоюза, работающих, обучающихся, как правило, </a:t>
            </a:r>
            <a:r>
              <a:rPr lang="ru-RU" sz="2800" b="1" dirty="0">
                <a:solidFill>
                  <a:srgbClr val="002060"/>
                </a:solidFill>
              </a:rPr>
              <a:t>в одной организации сферы образования </a:t>
            </a:r>
            <a:r>
              <a:rPr lang="ru-RU" sz="2800" dirty="0">
                <a:solidFill>
                  <a:srgbClr val="002060"/>
                </a:solidFill>
              </a:rPr>
              <a:t>(производственный принцип)</a:t>
            </a:r>
          </a:p>
          <a:p>
            <a:pPr algn="just">
              <a:spcBef>
                <a:spcPts val="0"/>
              </a:spcBef>
            </a:pPr>
            <a:r>
              <a:rPr lang="ru-RU" sz="2800" i="1" dirty="0">
                <a:solidFill>
                  <a:srgbClr val="002060"/>
                </a:solidFill>
              </a:rPr>
              <a:t>Виды ППО: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Объединенная ППО (в вузе, коллеже (техникуме): </a:t>
            </a:r>
          </a:p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на учете состоят работники и обучающиеся;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ППО с правами ТОП:</a:t>
            </a:r>
          </a:p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на учете состоят </a:t>
            </a:r>
            <a:r>
              <a:rPr lang="ru-RU" sz="2800" b="1" dirty="0">
                <a:solidFill>
                  <a:srgbClr val="002060"/>
                </a:solidFill>
              </a:rPr>
              <a:t>200 и более </a:t>
            </a:r>
            <a:r>
              <a:rPr lang="ru-RU" sz="2800" dirty="0">
                <a:solidFill>
                  <a:srgbClr val="002060"/>
                </a:solidFill>
              </a:rPr>
              <a:t>членов Профсоюза,</a:t>
            </a:r>
          </a:p>
          <a:p>
            <a:pPr algn="just"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</a:rPr>
              <a:t>наделенная</a:t>
            </a:r>
            <a:r>
              <a:rPr lang="ru-RU" sz="2800" dirty="0">
                <a:solidFill>
                  <a:srgbClr val="002060"/>
                </a:solidFill>
              </a:rPr>
              <a:t> решением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президиума ТОП (РОП) </a:t>
            </a:r>
            <a:r>
              <a:rPr lang="ru-RU" sz="2800" b="1" dirty="0">
                <a:solidFill>
                  <a:srgbClr val="002060"/>
                </a:solidFill>
              </a:rPr>
              <a:t>правами ТОП </a:t>
            </a:r>
            <a:r>
              <a:rPr lang="ru-RU" sz="2800" dirty="0">
                <a:solidFill>
                  <a:srgbClr val="002060"/>
                </a:solidFill>
              </a:rPr>
              <a:t>в части организационно-уставных вопросов</a:t>
            </a:r>
            <a:endParaRPr lang="ru-RU" sz="2800" u="sng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Малочисленная ППО:</a:t>
            </a:r>
          </a:p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на учете состоят </a:t>
            </a:r>
            <a:r>
              <a:rPr lang="ru-RU" sz="2800" b="1" dirty="0">
                <a:solidFill>
                  <a:srgbClr val="002060"/>
                </a:solidFill>
              </a:rPr>
              <a:t>до 15 </a:t>
            </a:r>
            <a:r>
              <a:rPr lang="ru-RU" sz="2800" dirty="0">
                <a:solidFill>
                  <a:srgbClr val="002060"/>
                </a:solidFill>
              </a:rPr>
              <a:t>членов Профсоюза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Что такое первичная профсоюзная организация (ППО)?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6910" y="1071546"/>
            <a:ext cx="7929618" cy="4929222"/>
          </a:xfrm>
        </p:spPr>
        <p:txBody>
          <a:bodyPr>
            <a:noAutofit/>
          </a:bodyPr>
          <a:lstStyle/>
          <a:p>
            <a:pPr algn="l"/>
            <a:r>
              <a:rPr lang="ru-RU" sz="28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 (городская, районная  и иная организация) - 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добровольное объединение членов Профсоюза, состоящих на учете в ППО, действующее на </a:t>
            </a:r>
            <a:r>
              <a:rPr lang="ru-RU" sz="2800" b="1" dirty="0">
                <a:solidFill>
                  <a:srgbClr val="002060"/>
                </a:solidFill>
              </a:rPr>
              <a:t>территории </a:t>
            </a:r>
            <a:r>
              <a:rPr lang="ru-RU" sz="2800" dirty="0">
                <a:solidFill>
                  <a:srgbClr val="002060"/>
                </a:solidFill>
              </a:rPr>
              <a:t>одного или нескольких </a:t>
            </a:r>
            <a:r>
              <a:rPr lang="ru-RU" sz="2800" b="1" dirty="0">
                <a:solidFill>
                  <a:srgbClr val="002060"/>
                </a:solidFill>
              </a:rPr>
              <a:t>муниципальных образований </a:t>
            </a:r>
            <a:r>
              <a:rPr lang="ru-RU" sz="2800" dirty="0">
                <a:solidFill>
                  <a:srgbClr val="002060"/>
                </a:solidFill>
              </a:rPr>
              <a:t>одного субъекта Российской Федерации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</a:rPr>
              <a:t>(территориальный принцип)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8282" y="214291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Что такое территориальная организация Профсоюза (ТОП)?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1158" y="1071546"/>
            <a:ext cx="8215370" cy="3214710"/>
          </a:xfrm>
        </p:spPr>
        <p:txBody>
          <a:bodyPr>
            <a:noAutofit/>
          </a:bodyPr>
          <a:lstStyle/>
          <a:p>
            <a:pPr algn="l"/>
            <a:r>
              <a:rPr lang="ru-RU" sz="28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РОП (республиканская, краевая, областная и иные) - 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добровольное объединение членов Профсоюза, состоящих на учете в ППО, действующее на </a:t>
            </a:r>
            <a:r>
              <a:rPr lang="ru-RU" sz="2800" b="1" dirty="0">
                <a:solidFill>
                  <a:srgbClr val="002060"/>
                </a:solidFill>
              </a:rPr>
              <a:t>территории </a:t>
            </a:r>
            <a:r>
              <a:rPr lang="ru-RU" sz="2800" dirty="0">
                <a:solidFill>
                  <a:srgbClr val="002060"/>
                </a:solidFill>
              </a:rPr>
              <a:t>одного или нескольких </a:t>
            </a:r>
            <a:r>
              <a:rPr lang="ru-RU" sz="2800" b="1" dirty="0">
                <a:solidFill>
                  <a:srgbClr val="002060"/>
                </a:solidFill>
              </a:rPr>
              <a:t>субъектов</a:t>
            </a:r>
            <a:r>
              <a:rPr lang="ru-RU" sz="2800" dirty="0">
                <a:solidFill>
                  <a:srgbClr val="002060"/>
                </a:solidFill>
              </a:rPr>
              <a:t> Российской Федерации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(территориальный принцип)</a:t>
            </a:r>
          </a:p>
          <a:p>
            <a:pPr algn="l"/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Что такое региональная организация Профсоюза (РОП)?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8282" y="1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Какие органы образуются в организациях Профсоюза?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67174" y="428604"/>
            <a:ext cx="371477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Высший орган:</a:t>
            </a:r>
          </a:p>
          <a:p>
            <a:pPr algn="ctr"/>
            <a:r>
              <a:rPr lang="ru-RU" dirty="0"/>
              <a:t>Профсоюз - Съезд</a:t>
            </a:r>
          </a:p>
          <a:p>
            <a:pPr algn="ctr"/>
            <a:r>
              <a:rPr lang="ru-RU" dirty="0"/>
              <a:t>ТОП, РОП – конференция</a:t>
            </a:r>
          </a:p>
          <a:p>
            <a:pPr algn="ctr"/>
            <a:r>
              <a:rPr lang="ru-RU" dirty="0"/>
              <a:t>ППО – собрание (конференция)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809720" y="1500174"/>
            <a:ext cx="4286280" cy="20369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1800" dirty="0">
                <a:solidFill>
                  <a:srgbClr val="FFFF00"/>
                </a:solidFill>
              </a:rPr>
              <a:t>Коллегиальный руководящий орган: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Профсоюз – ЦС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ТОП, РОП – комитет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ППО – профсоюзный комитет*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* в малочисленной ППО может не избираться: полномочия выполняет собрание</a:t>
            </a: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1809720" y="3571877"/>
            <a:ext cx="4286280" cy="136452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2000" dirty="0">
              <a:solidFill>
                <a:srgbClr val="FFFF0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rgbClr val="FFFF00"/>
                </a:solidFill>
              </a:rPr>
              <a:t>Коллегиальный исполнительный орган: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chemeClr val="bg1"/>
                </a:solidFill>
              </a:rPr>
              <a:t>Профсоюз – Исполком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chemeClr val="bg1"/>
                </a:solidFill>
              </a:rPr>
              <a:t>ТОП, РОП – президиум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chemeClr val="bg1"/>
                </a:solidFill>
              </a:rPr>
              <a:t>ППО с правами ТОП – президиум*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chemeClr val="bg1"/>
                </a:solidFill>
              </a:rPr>
              <a:t>*может не избираться</a:t>
            </a:r>
          </a:p>
          <a:p>
            <a:pPr algn="ctr">
              <a:spcBef>
                <a:spcPct val="20000"/>
              </a:spcBef>
              <a:defRPr/>
            </a:pP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одзаголовок 5"/>
          <p:cNvSpPr txBox="1">
            <a:spLocks/>
          </p:cNvSpPr>
          <p:nvPr/>
        </p:nvSpPr>
        <p:spPr>
          <a:xfrm>
            <a:off x="1809720" y="4929198"/>
            <a:ext cx="4286280" cy="7858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2000" dirty="0">
              <a:solidFill>
                <a:srgbClr val="FFFF00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rgbClr val="FFFF00"/>
                </a:solidFill>
              </a:rPr>
              <a:t>Единоличный исполнительный орган: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900" dirty="0">
                <a:solidFill>
                  <a:schemeClr val="bg1"/>
                </a:solidFill>
              </a:rPr>
              <a:t>Председатель</a:t>
            </a:r>
          </a:p>
        </p:txBody>
      </p:sp>
      <p:sp>
        <p:nvSpPr>
          <p:cNvPr id="10" name="Подзаголовок 5"/>
          <p:cNvSpPr txBox="1">
            <a:spLocks/>
          </p:cNvSpPr>
          <p:nvPr/>
        </p:nvSpPr>
        <p:spPr>
          <a:xfrm>
            <a:off x="6238876" y="2714620"/>
            <a:ext cx="4286280" cy="157163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rgbClr val="FFFF00"/>
                </a:solidFill>
              </a:rPr>
              <a:t>Контрольно-ревизионный орган: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chemeClr val="bg1"/>
                </a:solidFill>
              </a:rPr>
              <a:t>Контрольно-ревизионные комиссии (КРК) на каждом уровне структуры*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chemeClr val="bg1"/>
                </a:solidFill>
              </a:rPr>
              <a:t>*в малочисленной ППО – полномочия КРК выполняет собрание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2596" y="5657672"/>
            <a:ext cx="842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Комитет, президиум, председатель, КРК избираются на заседании ВЫСШЕГО органа – это ИСКЛЮЧИТЕЛЬНАЯ компетенция собрания, конференции, Съезда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8282" y="714356"/>
            <a:ext cx="8929718" cy="5857916"/>
          </a:xfrm>
        </p:spPr>
        <p:txBody>
          <a:bodyPr>
            <a:noAutofit/>
          </a:bodyPr>
          <a:lstStyle/>
          <a:p>
            <a:pPr algn="l"/>
            <a:r>
              <a:rPr lang="ru-RU" sz="2800" u="sng" dirty="0">
                <a:solidFill>
                  <a:srgbClr val="002060"/>
                </a:solidFill>
              </a:rPr>
              <a:t>Правомочность заседаний (кворум)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Съезд, конференция </a:t>
            </a:r>
            <a:r>
              <a:rPr lang="ru-RU" sz="2800" dirty="0">
                <a:solidFill>
                  <a:srgbClr val="002060"/>
                </a:solidFill>
              </a:rPr>
              <a:t>– участие не менее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</a:t>
            </a:r>
            <a:r>
              <a:rPr lang="ru-RU" sz="2800" dirty="0">
                <a:solidFill>
                  <a:srgbClr val="002060"/>
                </a:solidFill>
              </a:rPr>
              <a:t> делегатов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Собрание</a:t>
            </a:r>
            <a:r>
              <a:rPr lang="ru-RU" sz="2800" dirty="0">
                <a:solidFill>
                  <a:srgbClr val="002060"/>
                </a:solidFill>
              </a:rPr>
              <a:t> – участие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половины </a:t>
            </a:r>
            <a:r>
              <a:rPr lang="ru-RU" sz="2800" dirty="0">
                <a:solidFill>
                  <a:srgbClr val="002060"/>
                </a:solidFill>
              </a:rPr>
              <a:t>членов Профсоюза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Комитет, президиум, КРК </a:t>
            </a:r>
            <a:r>
              <a:rPr lang="ru-RU" sz="2800" dirty="0">
                <a:solidFill>
                  <a:srgbClr val="002060"/>
                </a:solidFill>
              </a:rPr>
              <a:t>– участие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половины </a:t>
            </a:r>
            <a:r>
              <a:rPr lang="ru-RU" sz="2800" dirty="0">
                <a:solidFill>
                  <a:srgbClr val="002060"/>
                </a:solidFill>
              </a:rPr>
              <a:t>избранных членов коллегиального органа</a:t>
            </a:r>
          </a:p>
          <a:p>
            <a:pPr algn="l"/>
            <a:r>
              <a:rPr lang="ru-RU" sz="2800" u="sng" dirty="0">
                <a:solidFill>
                  <a:srgbClr val="002060"/>
                </a:solidFill>
              </a:rPr>
              <a:t>Регламент, форма голосования (открытое, тайное)</a:t>
            </a:r>
          </a:p>
          <a:p>
            <a:pPr algn="l"/>
            <a:r>
              <a:rPr lang="ru-RU" sz="2800" dirty="0">
                <a:solidFill>
                  <a:srgbClr val="002060"/>
                </a:solidFill>
              </a:rPr>
              <a:t>определяются на заседании коллегиального органа</a:t>
            </a:r>
          </a:p>
          <a:p>
            <a:pPr algn="l"/>
            <a:r>
              <a:rPr lang="ru-RU" sz="2800" u="sng" dirty="0">
                <a:solidFill>
                  <a:srgbClr val="002060"/>
                </a:solidFill>
              </a:rPr>
              <a:t>Принятие решений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Большинством голосов </a:t>
            </a:r>
            <a:r>
              <a:rPr lang="ru-RU" sz="2800" dirty="0">
                <a:solidFill>
                  <a:srgbClr val="002060"/>
                </a:solidFill>
              </a:rPr>
              <a:t>при наличии кворума </a:t>
            </a:r>
            <a:r>
              <a:rPr lang="ru-RU" sz="2400" dirty="0">
                <a:solidFill>
                  <a:srgbClr val="002060"/>
                </a:solidFill>
              </a:rPr>
              <a:t>(кроме вопросов исключительной компетенции высшего органа –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52%)</a:t>
            </a:r>
          </a:p>
          <a:p>
            <a:pPr algn="l"/>
            <a:r>
              <a:rPr lang="ru-RU" sz="2800" u="sng" dirty="0">
                <a:solidFill>
                  <a:srgbClr val="002060"/>
                </a:solidFill>
              </a:rPr>
              <a:t>Форма заседания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(при необходимости с использованием ИКТ)</a:t>
            </a:r>
          </a:p>
          <a:p>
            <a:pPr algn="l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Как работают органы профсоюзных организаций?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>
            <a:extLst>
              <a:ext uri="{FF2B5EF4-FFF2-40B4-BE49-F238E27FC236}">
                <a16:creationId xmlns:a16="http://schemas.microsoft.com/office/drawing/2014/main" id="{68DD492C-289D-4D39-A6C8-6604CAA28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РТП-2021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«Стимулирующие выплаты»</a:t>
            </a:r>
            <a:endParaRPr lang="ru-RU" altLang="ru-RU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Срок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проведения: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- 30 апреля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Срок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результатов в обком -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мая 2021 г. </a:t>
            </a:r>
            <a:endParaRPr lang="ru-RU" altLang="ru-RU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проверяемых образовательных организаций: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ГО (РО):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1 ООО, 1 ДОУ, 1 УДО и 1 организации, подведомственной Минобразования СО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(при наличии), на каждого ВПИТ;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ППО УВО и для ППО ПО, вход. в реестр Свердловской обл. орг-ции Профсоюза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учреждение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РТП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- на заседание президиума районной организации Профсоюза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мае 2020 года</a:t>
            </a:r>
          </a:p>
        </p:txBody>
      </p:sp>
    </p:spTree>
  </p:cSld>
  <p:clrMapOvr>
    <a:masterClrMapping/>
  </p:clrMapOvr>
  <p:transition spd="slow"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1952596" y="1357298"/>
          <a:ext cx="821537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09720" y="214291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Как принимаются решения по вопросам исключительной компетенции?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  <p:pic>
        <p:nvPicPr>
          <p:cNvPr id="1026" name="Picture 2" descr="C:\Users\prof\Desktop\hands3-450x38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8679" y="3786191"/>
            <a:ext cx="3071833" cy="2402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2596" y="857232"/>
            <a:ext cx="8358246" cy="564360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</a:rPr>
              <a:t>Вопросы исключительной компетенции профсоюзного органа </a:t>
            </a:r>
            <a:r>
              <a:rPr lang="ru-RU" sz="2400" b="1" dirty="0">
                <a:solidFill>
                  <a:srgbClr val="002060"/>
                </a:solidFill>
              </a:rPr>
              <a:t>не могут переданы </a:t>
            </a:r>
            <a:r>
              <a:rPr lang="ru-RU" sz="2400" dirty="0">
                <a:solidFill>
                  <a:srgbClr val="002060"/>
                </a:solidFill>
              </a:rPr>
              <a:t>им для решения другим органам:</a:t>
            </a:r>
          </a:p>
          <a:p>
            <a:pPr algn="l"/>
            <a:endParaRPr lang="ru-RU" sz="2800" dirty="0">
              <a:solidFill>
                <a:srgbClr val="002060"/>
              </a:solidFill>
            </a:endParaRPr>
          </a:p>
          <a:p>
            <a:pPr algn="l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1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Какие вопросы относятся к исключительной компетенции?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52596" y="1714488"/>
            <a:ext cx="821537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Определение приоритетных направлений деятельности организации Профсоюза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2596" y="2786058"/>
            <a:ext cx="821537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Заслушивание отчетов выборных органов по всем направлениям деятельности и о выполнении решений высшего органа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596" y="3857628"/>
            <a:ext cx="8286808" cy="114300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Образование путем избрания комитета, президиума, избрание председателя, контрольно-ревизионной комиссии и досрочное прекращение полномочий каждого органа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24034" y="5143512"/>
            <a:ext cx="8286808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Принятие решения о реорганизации, ликвидации организации на основании решения вышестоящего выборного коллегиального исполнительного органа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1158" y="1500174"/>
            <a:ext cx="8572560" cy="471490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Срок полномочий выборных органов всех организаций Профсоюза (ППО, ТОП, РОП) и Профсоюза – </a:t>
            </a:r>
          </a:p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лет*</a:t>
            </a:r>
          </a:p>
          <a:p>
            <a:pPr>
              <a:spcBef>
                <a:spcPts val="0"/>
              </a:spcBef>
            </a:pPr>
            <a:endParaRPr lang="ru-RU" sz="8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Следующие отчеты и выборы в Профсоюзе 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</a:rPr>
              <a:t>пройдут в единые сроки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 2024 году</a:t>
            </a:r>
          </a:p>
          <a:p>
            <a:pPr>
              <a:spcBef>
                <a:spcPts val="0"/>
              </a:spcBef>
            </a:pPr>
            <a:endParaRPr lang="ru-RU" sz="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400" dirty="0">
                <a:solidFill>
                  <a:srgbClr val="002060"/>
                </a:solidFill>
              </a:rPr>
              <a:t>Срок полномочий выборных органов может быть увеличен при возникновении обстоятельств </a:t>
            </a:r>
            <a:r>
              <a:rPr lang="ru-RU" sz="2400" b="1" dirty="0">
                <a:solidFill>
                  <a:srgbClr val="002060"/>
                </a:solidFill>
              </a:rPr>
              <a:t>непреодолимой силы </a:t>
            </a:r>
            <a:r>
              <a:rPr lang="ru-RU" sz="2400" dirty="0">
                <a:solidFill>
                  <a:srgbClr val="002060"/>
                </a:solidFill>
              </a:rPr>
              <a:t>на период до проведения заседания высшего органа после окончания обстоятельств непреодолимой силы</a:t>
            </a:r>
          </a:p>
          <a:p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1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 какой срок избираются выборные органы организаций Профсоюза?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844" y="714356"/>
            <a:ext cx="8786874" cy="5857916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rgbClr val="FF0000"/>
                </a:solidFill>
              </a:rPr>
              <a:t>В ППО </a:t>
            </a:r>
            <a:r>
              <a:rPr lang="ru-RU" sz="2800" dirty="0">
                <a:solidFill>
                  <a:srgbClr val="002060"/>
                </a:solidFill>
              </a:rPr>
              <a:t>– выборный коллегиальный исполнительный орган, образуемый при необходимости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В ТОП, РОП </a:t>
            </a:r>
            <a:r>
              <a:rPr lang="ru-RU" sz="2800" dirty="0">
                <a:solidFill>
                  <a:srgbClr val="002060"/>
                </a:solidFill>
              </a:rPr>
              <a:t>– выборный коллегиальный </a:t>
            </a:r>
            <a:r>
              <a:rPr lang="ru-RU" sz="2800" b="1" dirty="0">
                <a:solidFill>
                  <a:srgbClr val="002060"/>
                </a:solidFill>
              </a:rPr>
              <a:t>постоянно действующий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исполнительный орган</a:t>
            </a:r>
          </a:p>
          <a:p>
            <a:pPr algn="l"/>
            <a:r>
              <a:rPr lang="ru-RU" sz="2800" b="1" dirty="0">
                <a:solidFill>
                  <a:srgbClr val="002060"/>
                </a:solidFill>
              </a:rPr>
              <a:t>Избирается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на конференции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Количественный состав </a:t>
            </a:r>
            <a:r>
              <a:rPr lang="ru-RU" sz="2400" b="1" dirty="0">
                <a:solidFill>
                  <a:srgbClr val="002060"/>
                </a:solidFill>
              </a:rPr>
              <a:t>(не более </a:t>
            </a:r>
            <a:r>
              <a:rPr lang="ru-RU" b="1" dirty="0">
                <a:solidFill>
                  <a:srgbClr val="002060"/>
                </a:solidFill>
              </a:rPr>
              <a:t>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от количественного состава комитета в соотв. со ст. 65.3 Гражданского кодекса Российской Федерации)</a:t>
            </a:r>
            <a:endParaRPr lang="ru-RU" sz="2400" b="1" dirty="0">
              <a:solidFill>
                <a:srgbClr val="002060"/>
              </a:solidFill>
            </a:endParaRPr>
          </a:p>
          <a:p>
            <a:pPr algn="l"/>
            <a:r>
              <a:rPr lang="ru-RU" sz="2800" b="1" dirty="0">
                <a:solidFill>
                  <a:srgbClr val="002060"/>
                </a:solidFill>
              </a:rPr>
              <a:t> Персональный состав – </a:t>
            </a:r>
            <a:r>
              <a:rPr lang="ru-RU" sz="2800" dirty="0">
                <a:solidFill>
                  <a:srgbClr val="002060"/>
                </a:solidFill>
              </a:rPr>
              <a:t>избирается только из членов комитета</a:t>
            </a:r>
          </a:p>
          <a:p>
            <a:pPr algn="l"/>
            <a:r>
              <a:rPr lang="ru-RU" sz="2800" dirty="0">
                <a:solidFill>
                  <a:srgbClr val="C00000"/>
                </a:solidFill>
              </a:rPr>
              <a:t>Ротация членов президиума не предусмотрена Уставом</a:t>
            </a:r>
          </a:p>
          <a:p>
            <a:pPr algn="l"/>
            <a:r>
              <a:rPr lang="ru-RU" sz="2600" dirty="0">
                <a:solidFill>
                  <a:srgbClr val="C00000"/>
                </a:solidFill>
              </a:rPr>
              <a:t>Только конференция организации имеет право досрочно прекратить полномочия и избрать новых членов президиума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Что нужно знать о президиуме организации?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844" y="714356"/>
            <a:ext cx="8858312" cy="592935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Избирается</a:t>
            </a:r>
            <a:r>
              <a:rPr lang="ru-RU" sz="2600" dirty="0">
                <a:solidFill>
                  <a:srgbClr val="002060"/>
                </a:solidFill>
              </a:rPr>
              <a:t> и освобождается от должности* на заседании </a:t>
            </a:r>
            <a:r>
              <a:rPr lang="ru-RU" sz="2600" b="1" dirty="0">
                <a:solidFill>
                  <a:srgbClr val="002060"/>
                </a:solidFill>
              </a:rPr>
              <a:t>высшего органа </a:t>
            </a:r>
            <a:r>
              <a:rPr lang="ru-RU" sz="2600" dirty="0">
                <a:solidFill>
                  <a:srgbClr val="002060"/>
                </a:solidFill>
              </a:rPr>
              <a:t>(собрании, конференции, Съезде)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(*увольнение по собственному желанию – по решению комитета)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Количество голосов «за» </a:t>
            </a:r>
            <a:r>
              <a:rPr lang="ru-RU" sz="2600" dirty="0">
                <a:solidFill>
                  <a:srgbClr val="002060"/>
                </a:solidFill>
              </a:rPr>
              <a:t>- не менее 52% присутствовавших на конференции делегатов (на собрании – членов Профсоюза) при наличии кворума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Срок полномочий </a:t>
            </a:r>
            <a:r>
              <a:rPr lang="ru-RU" sz="2600" dirty="0">
                <a:solidFill>
                  <a:srgbClr val="002060"/>
                </a:solidFill>
              </a:rPr>
              <a:t>– 5 лет (если избран между едиными сроками отчетов и выборов – на срок полномочий комитета)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Полномочия</a:t>
            </a:r>
            <a:r>
              <a:rPr lang="ru-RU" sz="2600" dirty="0">
                <a:solidFill>
                  <a:srgbClr val="002060"/>
                </a:solidFill>
              </a:rPr>
              <a:t> председателя как единоличного исполнительного органа и представителя работодателя - </a:t>
            </a:r>
            <a:r>
              <a:rPr lang="ru-RU" sz="2600" b="1" dirty="0">
                <a:solidFill>
                  <a:srgbClr val="002060"/>
                </a:solidFill>
              </a:rPr>
              <a:t>с момента избрания на конференции (собрании)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Полномочия </a:t>
            </a:r>
            <a:r>
              <a:rPr lang="ru-RU" sz="2600" dirty="0">
                <a:solidFill>
                  <a:srgbClr val="002060"/>
                </a:solidFill>
              </a:rPr>
              <a:t>председателя как лица, действующего без доверенности от имени организации (хозяйствующего субъекта в отношении третьих лиц) – </a:t>
            </a:r>
            <a:r>
              <a:rPr lang="ru-RU" sz="2600" b="1" dirty="0">
                <a:solidFill>
                  <a:srgbClr val="002060"/>
                </a:solidFill>
              </a:rPr>
              <a:t>с момента регистрации в ЕГРЮЛ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Что нужно знать о председателе организации?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844" y="714356"/>
            <a:ext cx="8786874" cy="58579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Ведет заседания </a:t>
            </a:r>
            <a:r>
              <a:rPr lang="ru-RU" sz="2600" dirty="0">
                <a:solidFill>
                  <a:srgbClr val="002060"/>
                </a:solidFill>
              </a:rPr>
              <a:t>выборных коллегиальных органов (комитета, президиума)*</a:t>
            </a:r>
          </a:p>
          <a:p>
            <a:pPr algn="just">
              <a:spcBef>
                <a:spcPts val="0"/>
              </a:spcBef>
            </a:pPr>
            <a:r>
              <a:rPr lang="ru-RU" sz="2400" i="1" dirty="0">
                <a:solidFill>
                  <a:srgbClr val="002060"/>
                </a:solidFill>
              </a:rPr>
              <a:t>(*в его отсутствие заместитель председателя организации Профсоюза или член выборного коллегиального органа)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Подотчетен </a:t>
            </a:r>
            <a:r>
              <a:rPr lang="ru-RU" sz="2600" dirty="0">
                <a:solidFill>
                  <a:srgbClr val="002060"/>
                </a:solidFill>
              </a:rPr>
              <a:t>высшему органу организации Профсоюза (собранию, конференции) и комитету 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Является</a:t>
            </a:r>
            <a:r>
              <a:rPr lang="ru-RU" sz="2600" dirty="0">
                <a:solidFill>
                  <a:srgbClr val="002060"/>
                </a:solidFill>
              </a:rPr>
              <a:t> делегатом конференции соответствующей организации Профсоюза, членом выборных коллегиальных органов организации Профсоюза (комитета, президиума)</a:t>
            </a:r>
          </a:p>
          <a:p>
            <a:pPr algn="just">
              <a:spcBef>
                <a:spcPts val="0"/>
              </a:spcBef>
            </a:pPr>
            <a:r>
              <a:rPr lang="ru-RU" sz="2600" b="1" dirty="0">
                <a:solidFill>
                  <a:srgbClr val="002060"/>
                </a:solidFill>
              </a:rPr>
              <a:t>Подписывает</a:t>
            </a:r>
            <a:r>
              <a:rPr lang="ru-RU" sz="2600" dirty="0">
                <a:solidFill>
                  <a:srgbClr val="002060"/>
                </a:solidFill>
              </a:rPr>
              <a:t> распоряжения, протоколы заседаний и постановления выборных коллегиальных органов организации (комитета, президиума)</a:t>
            </a:r>
            <a:r>
              <a:rPr lang="ru-RU" sz="2600" dirty="0">
                <a:solidFill>
                  <a:srgbClr val="FF0000"/>
                </a:solidFill>
              </a:rPr>
              <a:t>*</a:t>
            </a:r>
          </a:p>
          <a:p>
            <a:pPr algn="just">
              <a:spcBef>
                <a:spcPts val="0"/>
              </a:spcBef>
            </a:pPr>
            <a:r>
              <a:rPr lang="ru-RU" sz="2600" dirty="0">
                <a:solidFill>
                  <a:srgbClr val="FF0000"/>
                </a:solidFill>
              </a:rPr>
              <a:t>*</a:t>
            </a:r>
            <a:r>
              <a:rPr lang="ru-RU" sz="2400" dirty="0">
                <a:solidFill>
                  <a:srgbClr val="FF0000"/>
                </a:solidFill>
              </a:rPr>
              <a:t>Право подписывать протоколы и постановления должно быть зафиксировано в Регламенте работы президиума и комитета (примерные Регламенты утверждает Исполком и ЦС Профсоюза)</a:t>
            </a:r>
          </a:p>
          <a:p>
            <a:pPr algn="just"/>
            <a:endParaRPr lang="ru-RU" sz="2600" dirty="0">
              <a:solidFill>
                <a:srgbClr val="002060"/>
              </a:solidFill>
            </a:endParaRPr>
          </a:p>
          <a:p>
            <a:pPr algn="just"/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Полномочия председателя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1158" y="785794"/>
            <a:ext cx="8358246" cy="58579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1. Решение о принятии в члены Профсоюза принимает профсоюзный комитет ППО </a:t>
            </a:r>
            <a:r>
              <a:rPr lang="ru-RU" sz="2400" dirty="0">
                <a:solidFill>
                  <a:srgbClr val="FF0000"/>
                </a:solidFill>
              </a:rPr>
              <a:t>не позднее 30 дней </a:t>
            </a:r>
            <a:r>
              <a:rPr lang="ru-RU" sz="2400" dirty="0">
                <a:solidFill>
                  <a:srgbClr val="002060"/>
                </a:solidFill>
              </a:rPr>
              <a:t>со дня подачи заявления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2. </a:t>
            </a:r>
            <a:r>
              <a:rPr lang="ru-RU" sz="2400" dirty="0">
                <a:solidFill>
                  <a:srgbClr val="FF0000"/>
                </a:solidFill>
              </a:rPr>
              <a:t>С 01.01.2021 </a:t>
            </a:r>
            <a:r>
              <a:rPr lang="ru-RU" sz="2400" dirty="0">
                <a:solidFill>
                  <a:srgbClr val="002060"/>
                </a:solidFill>
              </a:rPr>
              <a:t>учет членов вновь вступивших в Профсоюз или сменивших место учета осуществляется только в автоматизированной системе (АИС)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3. Вновь вступившим в Профсоюз или сменившим место учета выдаются электронные профсоюзные билеты (ЭПБ) в виде пластиковой карты или в виде цифрового аналога в мобильном приложении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4.</a:t>
            </a:r>
            <a:r>
              <a:rPr lang="ru-RU" sz="2400" dirty="0">
                <a:solidFill>
                  <a:srgbClr val="FF0000"/>
                </a:solidFill>
              </a:rPr>
              <a:t> До 01.01.2024 </a:t>
            </a:r>
            <a:r>
              <a:rPr lang="ru-RU" sz="2400" dirty="0">
                <a:solidFill>
                  <a:srgbClr val="002060"/>
                </a:solidFill>
              </a:rPr>
              <a:t>производится перенос данных членов Профсоюза в АИС и замена членских профбилетов на бумажном носителе на ЭПБ</a:t>
            </a:r>
            <a:endParaRPr lang="ru-RU" sz="2400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5. Пластиковая карта выдается члену Профсоюза не позднее </a:t>
            </a:r>
            <a:r>
              <a:rPr lang="ru-RU" sz="2400" dirty="0">
                <a:solidFill>
                  <a:srgbClr val="FF0000"/>
                </a:solidFill>
              </a:rPr>
              <a:t>90 дней </a:t>
            </a:r>
            <a:r>
              <a:rPr lang="ru-RU" sz="2400" dirty="0">
                <a:solidFill>
                  <a:srgbClr val="002060"/>
                </a:solidFill>
              </a:rPr>
              <a:t>после принятия решения о приеме в Профсоюз, приеме на учет, о замене профбилета</a:t>
            </a:r>
          </a:p>
          <a:p>
            <a:pPr algn="just">
              <a:spcBef>
                <a:spcPts val="0"/>
              </a:spcBef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УЧЕТ ЧЛЕНОВ ПРОФСОЮЗА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844" y="785794"/>
            <a:ext cx="8786874" cy="58579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    В виде пластиковой карты           В виде цифрового аналога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					пластиковой карты в   					            мобильном приложении</a:t>
            </a:r>
          </a:p>
          <a:p>
            <a:pPr algn="just">
              <a:spcBef>
                <a:spcPts val="0"/>
              </a:spcBef>
            </a:pPr>
            <a:endParaRPr lang="ru-RU" sz="24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Электронный профсоюзный билет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00" y="1928803"/>
            <a:ext cx="3419476" cy="214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4695" y="2071678"/>
            <a:ext cx="1925003" cy="355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2662" y="4214819"/>
            <a:ext cx="35623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2596" y="714356"/>
            <a:ext cx="8358246" cy="585791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FF0000"/>
                </a:solidFill>
              </a:rPr>
              <a:t>Профсоюзный стаж </a:t>
            </a:r>
            <a:r>
              <a:rPr lang="ru-RU" sz="2400" dirty="0">
                <a:solidFill>
                  <a:srgbClr val="002060"/>
                </a:solidFill>
              </a:rPr>
              <a:t>– общий период пребывания в Профсоюзе, исчисляемый </a:t>
            </a:r>
            <a:r>
              <a:rPr lang="ru-RU" sz="2400" dirty="0">
                <a:solidFill>
                  <a:srgbClr val="FF0000"/>
                </a:solidFill>
              </a:rPr>
              <a:t>со дня подачи </a:t>
            </a:r>
            <a:r>
              <a:rPr lang="ru-RU" sz="2400" dirty="0">
                <a:solidFill>
                  <a:srgbClr val="002060"/>
                </a:solidFill>
              </a:rPr>
              <a:t>заявления о вступлении в Профсоюз</a:t>
            </a:r>
          </a:p>
          <a:p>
            <a:pPr algn="just">
              <a:spcBef>
                <a:spcPts val="0"/>
              </a:spcBef>
            </a:pPr>
            <a:endParaRPr lang="ru-RU" sz="8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Лицо, исключенное из Профсоюза или </a:t>
            </a:r>
            <a:r>
              <a:rPr lang="ru-RU" sz="2400" b="1" dirty="0">
                <a:solidFill>
                  <a:srgbClr val="002060"/>
                </a:solidFill>
              </a:rPr>
              <a:t>добровольно вышедшее из Профсоюза,</a:t>
            </a:r>
            <a:r>
              <a:rPr lang="ru-RU" sz="2400" dirty="0">
                <a:solidFill>
                  <a:srgbClr val="002060"/>
                </a:solidFill>
              </a:rPr>
              <a:t> может быть вновь принято в Профсоюз не ранее, </a:t>
            </a:r>
            <a:r>
              <a:rPr lang="ru-RU" sz="2400" dirty="0">
                <a:solidFill>
                  <a:srgbClr val="FF0000"/>
                </a:solidFill>
              </a:rPr>
              <a:t>чем через 1 год и 6 месяцев</a:t>
            </a:r>
            <a:r>
              <a:rPr lang="ru-RU" sz="2400" dirty="0">
                <a:solidFill>
                  <a:srgbClr val="002060"/>
                </a:solidFill>
              </a:rPr>
              <a:t>. Профсоюзный стаж исчисляется со дня последнего принятия в члены Профсоюза</a:t>
            </a:r>
          </a:p>
          <a:p>
            <a:pPr algn="just">
              <a:spcBef>
                <a:spcPts val="0"/>
              </a:spcBef>
            </a:pPr>
            <a:endParaRPr lang="ru-RU" sz="8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Профсоюзный стаж суммируется в разные периоды трудовой деятельности, обучения и сохраняется за членами других отраслевых профсоюзов ФНПР</a:t>
            </a:r>
          </a:p>
          <a:p>
            <a:pPr algn="just">
              <a:spcBef>
                <a:spcPts val="0"/>
              </a:spcBef>
            </a:pPr>
            <a:endParaRPr lang="ru-RU" sz="8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</a:rPr>
              <a:t>Профсоюзный стаж сохраняется </a:t>
            </a:r>
            <a:r>
              <a:rPr lang="ru-RU" sz="2400" dirty="0">
                <a:solidFill>
                  <a:srgbClr val="FF0000"/>
                </a:solidFill>
              </a:rPr>
              <a:t>в течение шести месяцев </a:t>
            </a:r>
            <a:r>
              <a:rPr lang="ru-RU" sz="2400" dirty="0">
                <a:solidFill>
                  <a:srgbClr val="002060"/>
                </a:solidFill>
              </a:rPr>
              <a:t>с даты увольнения работника, даты отчисления студентов, если работник (студент) вновь встал на учет в ППО (по заявлению)</a:t>
            </a:r>
          </a:p>
          <a:p>
            <a:pPr algn="just">
              <a:spcBef>
                <a:spcPts val="0"/>
              </a:spcBef>
            </a:pPr>
            <a:endParaRPr lang="ru-RU" sz="2400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20" y="21429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Профсоюзный стаж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1786" y="6550224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 Профсоюза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37867"/>
            <a:ext cx="91440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Трудовые права работников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детских оздоровительных лагерей</a:t>
            </a:r>
            <a:endParaRPr lang="ru-RU" altLang="ru-RU" sz="4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Рисунок 2" descr="333_1.jpg">
            <a:extLst>
              <a:ext uri="{FF2B5EF4-FFF2-40B4-BE49-F238E27FC236}">
                <a16:creationId xmlns:a16="http://schemas.microsoft.com/office/drawing/2014/main" id="{3A0CCD5C-56B9-478A-921E-A58063E0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>
            <a:extLst>
              <a:ext uri="{FF2B5EF4-FFF2-40B4-BE49-F238E27FC236}">
                <a16:creationId xmlns:a16="http://schemas.microsoft.com/office/drawing/2014/main" id="{5C12088B-434D-4518-8272-26E74A52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0"/>
            <a:ext cx="795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D6C69934-11D3-4A18-84BF-B2D8D6321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700"/>
            <a:ext cx="914400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нормативные правовые акты:</a:t>
            </a:r>
            <a:endParaRPr lang="ru-RU" altLang="ru-RU" sz="20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60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Трудовой кодекс РФ</a:t>
            </a:r>
            <a:endParaRPr lang="ru-RU" altLang="ru-RU" sz="200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Федеральный закон «Об образовании в Российской Федерации»</a:t>
            </a:r>
            <a:endParaRPr lang="ru-RU" altLang="ru-RU" sz="200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Федеральный закон «Об основных гарантиях прав ребенка в Российской Федерации» </a:t>
            </a:r>
            <a:endParaRPr lang="ru-RU" altLang="ru-RU" sz="200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Приказ Минобрнауки РФ от 11.05.2016 г. № 536 «Об утверждении особенностей режима рабочего времени и времени отдыха педагогических и иных работников организаций, осуществляющих образовательную деятельность» </a:t>
            </a:r>
            <a:endParaRPr lang="ru-RU" altLang="ru-RU" sz="2000" b="1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Приказ Минздравсоцразвития РФ от 26.08.2010 г. № 761н «Об утверждении Единого квалификационного справочника … раздел «Квалификационные характеристики должностей работников образования» </a:t>
            </a:r>
            <a:endParaRPr lang="ru-RU" altLang="ru-RU" sz="200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Постановление Минтруда РФ от 30.06.2003 г. № 41 «Об особенностях работы по совместительству педагогических, медицинских, фармацевтических работников и работников культуры»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Приказ Минобрнауки РФ от 13.07.2017 г. № 656 «Об утверждении примерных положений об организациях отдыха детей и их оздоровления».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Соглашение между Министерством образования и молодёжной политики Свердловской области и Свердловской областной организацией Профсоюза работников народного образования и науки РФ на 2018–2020 г.г.</a:t>
            </a:r>
          </a:p>
        </p:txBody>
      </p:sp>
    </p:spTree>
  </p:cSld>
  <p:clrMapOvr>
    <a:masterClrMapping/>
  </p:clrMapOvr>
  <p:transition spd="slow"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>
            <a:extLst>
              <a:ext uri="{FF2B5EF4-FFF2-40B4-BE49-F238E27FC236}">
                <a16:creationId xmlns:a16="http://schemas.microsoft.com/office/drawing/2014/main" id="{5AC7A108-E273-4C62-B017-A435DC9E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Трудовой кодекс РФ: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Статья 213. Медицинские осмотры некоторых категорий работников</a:t>
            </a:r>
            <a:endParaRPr lang="ru-RU" altLang="ru-RU" sz="2000" b="1">
              <a:solidFill>
                <a:prstClr val="black"/>
              </a:solidFill>
              <a:latin typeface="Times New Roman" panose="02020603050405020304" pitchFamily="18" charset="0"/>
              <a:ea typeface="BatangChe" panose="020B0503020000020004" pitchFamily="49" charset="-127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……………………...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u="sng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Работники, осуществляющие отдельные виды деятельности, … проходят обязательное психиатрическое освидетельствование не реже одного раза в 5 лет в </a:t>
            </a:r>
            <a:r>
              <a:rPr lang="ru-RU" altLang="ru-RU" sz="2000" b="1" u="sng">
                <a:solidFill>
                  <a:srgbClr val="0000FF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  <a:hlinkClick r:id="rId2"/>
              </a:rPr>
              <a:t>порядке,</a:t>
            </a:r>
            <a:r>
              <a:rPr lang="ru-RU" altLang="ru-RU" sz="2000" b="1" u="sng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 устанавливаемом уполномоченным Правительством РФ федеральным органом исполнительной власти.</a:t>
            </a:r>
            <a:endParaRPr lang="ru-RU" altLang="ru-RU" sz="2000">
              <a:solidFill>
                <a:prstClr val="black"/>
              </a:solidFill>
              <a:latin typeface="Times New Roman" panose="02020603050405020304" pitchFamily="18" charset="0"/>
              <a:ea typeface="BatangChe" panose="020B0503020000020004" pitchFamily="49" charset="-127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Предусмотренные настоящей статьей медицинские осмотры и психиатрические освидетельствования осуществляются за счет средств работодателя.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Перечень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медицинских психиатрических противопоказаний для осуществления отдельных видов профессиональной деятельности и деятельности, связанной с источником повышенной опасности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(утв. Постановлением Правительства РФ от 28.04.1993 г. № 377)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 работники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учебно -  воспитательных учреждений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 работники детских и  подростковых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оздоровительных  учреждений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, в том числе  сезонных;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работники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детских дошкольных учреждений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, домов ребенка,  детских домов, школ -  интернатов, интернатов при школах;</a:t>
            </a:r>
          </a:p>
        </p:txBody>
      </p:sp>
    </p:spTree>
  </p:cSld>
  <p:clrMapOvr>
    <a:masterClrMapping/>
  </p:clrMapOvr>
  <p:transition spd="slow"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C5BC0F-2422-42A6-916D-C6D6EF868481}"/>
              </a:ext>
            </a:extLst>
          </p:cNvPr>
          <p:cNvSpPr txBox="1"/>
          <p:nvPr/>
        </p:nvSpPr>
        <p:spPr>
          <a:xfrm>
            <a:off x="1524000" y="1"/>
            <a:ext cx="9144000" cy="6894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defRPr/>
            </a:pP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defRPr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(Приказ Минобрнауки РФ от 27.03.2006 г. № 69)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defRPr/>
            </a:pP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 eaLnBrk="0" fontAlgn="base" hangingPunct="0">
              <a:spcBef>
                <a:spcPct val="0"/>
              </a:spcBef>
              <a:defRPr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6.1.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«оздоровительные образовательные лагеря и др. оздоровительные образовательные учреждения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дневным пребыванием детей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создаваемые в каникулярный период в той же местности на базе общеобразовательных и др. образовательных учреждений» (выделены отдельно):</a:t>
            </a: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упоминается о письменном согласии работника;</a:t>
            </a: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рабочее время и зарплата – сохранялись (п. 4.2.: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 с сохранением заработной платы в установленном порядке.»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342900" algn="just" eaLnBrk="0" fontAlgn="base" hangingPunct="0">
              <a:spcBef>
                <a:spcPct val="0"/>
              </a:spcBef>
              <a:defRPr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6.2.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«оздоровительные лагеря и др. оздоровительные образовательные учреждения, находящиеся в другой местности» - привлечение к работе только с согласия работника.</a:t>
            </a:r>
          </a:p>
          <a:p>
            <a:pPr indent="342900" algn="just" eaLnBrk="0" fontAlgn="base" hangingPunct="0">
              <a:spcBef>
                <a:spcPct val="0"/>
              </a:spcBef>
              <a:defRPr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(Приказ Минобрнауки России от 11.05.2016 г. № 536)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defRPr/>
            </a:pP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 eaLnBrk="0" fontAlgn="base" hangingPunct="0">
              <a:spcBef>
                <a:spcPct val="0"/>
              </a:spcBef>
              <a:defRPr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6.1.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«организации, осуществляющие лечение, оздоровление и (или) отдых, социальное обслуживание, в той же местности» (все вместе):</a:t>
            </a: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требуется обязательно письменное согласие работника;</a:t>
            </a:r>
          </a:p>
          <a:p>
            <a:pPr algn="just" eaLnBrk="0" fontAlgn="base" hangingPunct="0">
              <a:spcBef>
                <a:spcPct val="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рабочее время сохраняется, оплата труда –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соответствии с законодательством Российской Федерации».</a:t>
            </a:r>
          </a:p>
        </p:txBody>
      </p:sp>
    </p:spTree>
  </p:cSld>
  <p:clrMapOvr>
    <a:masterClrMapping/>
  </p:clrMapOvr>
  <p:transition spd="slow"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>
            <a:extLst>
              <a:ext uri="{FF2B5EF4-FFF2-40B4-BE49-F238E27FC236}">
                <a16:creationId xmlns:a16="http://schemas.microsoft.com/office/drawing/2014/main" id="{5EF8B9AA-A8BC-41FE-A8DA-1E876BA2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Минобрнауки РФ от 13 июля 2017 г. № 656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примерных положений об организациях отдыха детей и их оздоровления»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детей и их оздоровления сезонного действия или круглогодичного действия;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организованные образовательными организациями, осуществляющими организацию отдыха и оздоровления обучающихся в каникулярное время (с круглосуточным или дневным пребыванием)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труда и отдыха;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палаточного типа;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специализированные (профильные)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детские лагеря различной тематической направленности.</a:t>
            </a:r>
            <a:endParaRPr lang="ru-RU" altLang="ru-RU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7CDC35-9690-4ACB-A71C-785342D3AE86}"/>
              </a:ext>
            </a:extLst>
          </p:cNvPr>
          <p:cNvSpPr txBox="1"/>
          <p:nvPr/>
        </p:nvSpPr>
        <p:spPr>
          <a:xfrm>
            <a:off x="1524000" y="0"/>
            <a:ext cx="9144000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2667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2667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Трудовой кодекс РФ:</a:t>
            </a:r>
          </a:p>
          <a:p>
            <a:pPr indent="2667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2667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Статья 60. Запрещение требовать выполнения работы, не обусловленной трудовым договором</a:t>
            </a:r>
          </a:p>
          <a:p>
            <a:pPr indent="2667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2667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2667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Запрещается требовать от работника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выполнения работы, не обусловленной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трудовым договором, за исключением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случаев, предусмотренных настоящим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Кодексом и иными федеральными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законами.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hlinkClick r:id="rId2"/>
            </a:endParaRPr>
          </a:p>
        </p:txBody>
      </p:sp>
      <p:pic>
        <p:nvPicPr>
          <p:cNvPr id="8195" name="Рисунок 4">
            <a:extLst>
              <a:ext uri="{FF2B5EF4-FFF2-40B4-BE49-F238E27FC236}">
                <a16:creationId xmlns:a16="http://schemas.microsoft.com/office/drawing/2014/main" id="{D57B8137-34EB-4EB0-B212-39ECF09CD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05000"/>
            <a:ext cx="26670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411A97-F26B-44CA-8B33-F1186C78C305}"/>
              </a:ext>
            </a:extLst>
          </p:cNvPr>
          <p:cNvSpPr txBox="1"/>
          <p:nvPr/>
        </p:nvSpPr>
        <p:spPr>
          <a:xfrm>
            <a:off x="1536700" y="-12700"/>
            <a:ext cx="9144000" cy="6370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556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3556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3556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Трудовой кодекс РФ:</a:t>
            </a:r>
          </a:p>
          <a:p>
            <a:pPr indent="3556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72. Изменение определенных сторонами условий трудового договора</a:t>
            </a:r>
          </a:p>
          <a:p>
            <a:pPr indent="3556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определенных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сторонами условий трудового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договора, в том числе перевод на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другую работу, допускается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 соглашению сторон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договора, за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исключением случаев,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настоящим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Кодексом. Соглашение об изменении определенных сторонами условий трудового договора заключается в письменной форме.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AD19CF9C-281F-4F8B-8E4A-D17AEDE6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09801"/>
            <a:ext cx="387985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>
            <a:extLst>
              <a:ext uri="{FF2B5EF4-FFF2-40B4-BE49-F238E27FC236}">
                <a16:creationId xmlns:a16="http://schemas.microsoft.com/office/drawing/2014/main" id="{C3D12122-7DA2-4320-9454-83F17A2B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98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Апелляционное определение </a:t>
            </a:r>
            <a:endParaRPr lang="ru-RU" altLang="ru-RU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Санкт-Петербургского городского суда от 13.12.2018 г. № 33-25482/2018</a:t>
            </a:r>
            <a:endParaRPr lang="ru-RU" altLang="ru-RU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- 22.09.2014 с учителем заключен ТД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- 08.11.2017 вручено уведомление, доп. соглашение к ТД (проект), 09.01.2018 снова вручено уведомление, доп. соглашение (проект), от подписания отказалась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- 09.01.2018 уволена по п. 7 ст. 77 ТК РФ (отказ от продолжения работы в связи с изменением определенных сторонами условий ТД)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суда: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нарушен порядок увольнения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неправомерно включена в доп. соглашение обязанность работника участвовать в работе городского летнего оздоровительного лагеря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т.к. исходя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6.1.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«Особенностей …», утв. приказом Минобрнауки РФ № 536, привлечение педагогических работников в каникулярное время, не совпадающее с их отпуском, к работе в той же местности в организациях, осуществляющих лечение, оздоровление и (или) отдых, соц. обслуживание,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только с письменного согласия работника.</a:t>
            </a: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 определил: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об увольнении признать незаконным и отменить, восстановить на работе с 10.01.2018, взыскать в пользу истца ср.заработок за ВВП - 523210 р. 40 к.</a:t>
            </a:r>
          </a:p>
        </p:txBody>
      </p:sp>
    </p:spTree>
  </p:cSld>
  <p:clrMapOvr>
    <a:masterClrMapping/>
  </p:clrMapOvr>
  <p:transition spd="slow"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483D8D8E-D85C-4728-8ED2-3DF4D4E0B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92400"/>
            <a:ext cx="91440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Лагерь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дневным пребыванием детей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7" name="Рисунок 2" descr="333_1.jpg">
            <a:extLst>
              <a:ext uri="{FF2B5EF4-FFF2-40B4-BE49-F238E27FC236}">
                <a16:creationId xmlns:a16="http://schemas.microsoft.com/office/drawing/2014/main" id="{E5AA3A36-48C4-48A5-967E-1FB98EE9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>
            <a:extLst>
              <a:ext uri="{FF2B5EF4-FFF2-40B4-BE49-F238E27FC236}">
                <a16:creationId xmlns:a16="http://schemas.microsoft.com/office/drawing/2014/main" id="{EDBC7F40-DBBC-4376-91FE-3B7A5D043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Министерством образования и молодёжной политики Свердловской области и Свердловской областной организацией Профсоюза на 2018–2020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3.5.10. Работникам, осуществляющим работу в каникулярный период в оздоровительных лагерях с дневным пребыванием детей, устанавливается доплата к окладу из средств, предусмотренных на организацию летней оздоровительной кампании.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3.5.18. Работникам организаций, привлекаемым к работе в лагерях с дневным пребыванием детей, организуемых при данных организациях в каникулярное время, производится доплата с учетом порядка, установленного настоящим Соглашением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(Приложение № 7).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муниципального соглашения: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средств от стоимости путёвки, направляемый на заработную плату работников устанавливается соответствующим нормативным правовым актом в размере не менее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рублей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каждой путёвки.</a:t>
            </a:r>
          </a:p>
        </p:txBody>
      </p:sp>
    </p:spTree>
  </p:cSld>
  <p:clrMapOvr>
    <a:masterClrMapping/>
  </p:clrMapOvr>
  <p:transition spd="slow"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C4004B47-83C3-4349-8B9E-1DB0A64EC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12700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3.5.11.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лагере с дневным пребыванием детей, создаваемом на базе общеобразовательной организации в качестве временного структурного подразделения, в каникулярное время может реализовываться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обучающихся в рамках ФГОС и дополнительные общеобразовательные программы.</a:t>
            </a: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поручено выполнение обязанностей,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квалификационными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характеристиками по должности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«воспитатель»,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заключается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соглашение,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срок и объем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выполняемой работы,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дополнительной оплаты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увеличение объема работ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средств, предусмотренных на организацию летней оздоровительной кампании.</a:t>
            </a: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Рисунок 4">
            <a:extLst>
              <a:ext uri="{FF2B5EF4-FFF2-40B4-BE49-F238E27FC236}">
                <a16:creationId xmlns:a16="http://schemas.microsoft.com/office/drawing/2014/main" id="{6CFE332F-9242-4DC9-8D41-CB19C961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200275"/>
            <a:ext cx="32289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660F8D5-6239-4C9C-9094-FAB2E4A3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3728542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975B1-3124-41F2-B984-1D6CC26B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488" y="4997885"/>
            <a:ext cx="9903911" cy="1665961"/>
          </a:xfrm>
        </p:spPr>
        <p:txBody>
          <a:bodyPr/>
          <a:lstStyle/>
          <a:p>
            <a:pPr rtl="0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Внештатный правовой инспектор _____________________ /_____________________ / 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 (подпись)                                                  (Фамилия И. О.) 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Председатель                                   _____________________ /_____________________ / 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 (подпись)                                                  (Фамилия И. О.) 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«___»___________2021 г. 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ru-RU" sz="14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0B870DB-EC03-4FEF-8E01-950DB1C68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532296"/>
              </p:ext>
            </p:extLst>
          </p:nvPr>
        </p:nvGraphicFramePr>
        <p:xfrm>
          <a:off x="820301" y="413359"/>
          <a:ext cx="10551398" cy="4586266"/>
        </p:xfrm>
        <a:graphic>
          <a:graphicData uri="http://schemas.openxmlformats.org/drawingml/2006/table">
            <a:tbl>
              <a:tblPr/>
              <a:tblGrid>
                <a:gridCol w="809625">
                  <a:extLst>
                    <a:ext uri="{9D8B030D-6E8A-4147-A177-3AD203B41FA5}">
                      <a16:colId xmlns:a16="http://schemas.microsoft.com/office/drawing/2014/main" val="1987261455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3309393764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3876860331"/>
                    </a:ext>
                  </a:extLst>
                </a:gridCol>
                <a:gridCol w="216773">
                  <a:extLst>
                    <a:ext uri="{9D8B030D-6E8A-4147-A177-3AD203B41FA5}">
                      <a16:colId xmlns:a16="http://schemas.microsoft.com/office/drawing/2014/main" val="894277446"/>
                    </a:ext>
                  </a:extLst>
                </a:gridCol>
              </a:tblGrid>
              <a:tr h="357653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Иные нарушения (если обнаружены – указать в пояснительной записке)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60B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E4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898678"/>
                  </a:ext>
                </a:extLst>
              </a:tr>
              <a:tr h="238435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По итогам проверки приняты меры по устранению выявленных нарушений: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F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06764"/>
                  </a:ext>
                </a:extLst>
              </a:tr>
              <a:tr h="387458"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14.1. </a:t>
                      </a:r>
                      <a:endParaRPr lang="ru-RU" sz="16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F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Число представлений об устранении выявленных нарушений трудового законодательства (форма № 1-ПИ) 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9673046"/>
                  </a:ext>
                </a:extLst>
              </a:tr>
              <a:tr h="387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</a:rPr>
                        <a:t>14.2. </a:t>
                      </a:r>
                      <a:endParaRPr lang="ru-RU" sz="16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Количество требований о привлечении к ответственности лиц, виновных в нарушениях трудового законодательства (форма № 2 -ПИ) 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83103227"/>
                  </a:ext>
                </a:extLst>
              </a:tr>
              <a:tr h="387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14.3. 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Направлены материалы в государственную инспекцию труда  </a:t>
                      </a:r>
                      <a:endParaRPr lang="ru-RU" sz="1600" b="0" i="0">
                        <a:effectLst/>
                      </a:endParaRPr>
                    </a:p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1346893"/>
                  </a:ext>
                </a:extLst>
              </a:tr>
              <a:tr h="357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14.4. 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Направлены материалы в прокуратуру 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66709244"/>
                  </a:ext>
                </a:extLst>
              </a:tr>
              <a:tr h="685502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15. 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rtl="0" fontAlgn="base"/>
                      <a:r>
                        <a:rPr lang="ru-RU" sz="1600" b="1" i="0">
                          <a:effectLst/>
                          <a:latin typeface="Times New Roman" panose="02020603050405020304" pitchFamily="18" charset="0"/>
                        </a:rPr>
                        <a:t>Устранено нарушений трудового законодательства в ходе проверки </a:t>
                      </a:r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  <a:p>
                      <a:pPr algn="just" rtl="0" fontAlgn="base"/>
                      <a:r>
                        <a:rPr lang="ru-RU" sz="16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6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238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715896"/>
      </p:ext>
    </p:extLst>
  </p:cSld>
  <p:clrMapOvr>
    <a:masterClrMapping/>
  </p:clrMapOvr>
  <p:transition spd="slow"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>
            <a:extLst>
              <a:ext uri="{FF2B5EF4-FFF2-40B4-BE49-F238E27FC236}">
                <a16:creationId xmlns:a16="http://schemas.microsoft.com/office/drawing/2014/main" id="{EA07B87F-4581-4E95-9B9A-D65675C6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3.5.12. … 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детских оздоровительных лагерях, осуществляемая по инициативе работодателя за пределами рабочего времени, установленного графиками работ, является сверхурочной работой.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Сверхурочная работа оплачивается 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первые два часа работы не менее чем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полуторном размере,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последующие часы –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чем в двойном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Конкретные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оплаты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сверхурочной работы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определяться коллективным договором или трудовым договором.</a:t>
            </a:r>
          </a:p>
        </p:txBody>
      </p:sp>
      <p:pic>
        <p:nvPicPr>
          <p:cNvPr id="14339" name="Рисунок 4">
            <a:extLst>
              <a:ext uri="{FF2B5EF4-FFF2-40B4-BE49-F238E27FC236}">
                <a16:creationId xmlns:a16="http://schemas.microsoft.com/office/drawing/2014/main" id="{BE005A3A-CD52-4B08-89E8-7555B988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1" y="2590800"/>
            <a:ext cx="42910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278FAAE-49EA-4411-A584-FFBCD17820D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0"/>
            <a:ext cx="9144000" cy="6858000"/>
          </a:xfrm>
        </p:spPr>
        <p:txBody>
          <a:bodyPr>
            <a:normAutofit/>
          </a:bodyPr>
          <a:lstStyle/>
          <a:p>
            <a:pPr marL="0" indent="379413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dirty="0"/>
          </a:p>
          <a:p>
            <a:pPr marL="0" indent="379413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dirty="0"/>
          </a:p>
          <a:p>
            <a:pPr marL="0" indent="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Педагогические работники осуществляют работу 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своего рабочего времени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педагогической (учебной) нагрузки, установленной 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каникул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случае привлечения с его согласия к работе 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 указанного времени, дополнительная работа оплачивается пропорционально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дополнительному времени.</a:t>
            </a:r>
          </a:p>
          <a:p>
            <a:pPr marL="0" indent="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Работники, которых предполагается привлечь к работе в лагере, 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уведомлены об этом не менее чем за 2 месяца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начала работы лагеря.</a:t>
            </a:r>
          </a:p>
          <a:p>
            <a:pPr marL="0" indent="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 случае необходимости прохождения работником медицинского осмотра и вакцинации в связи с работой в лагере, 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осмотр и вакцинация производятся за счет средств работодателя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305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dirty="0"/>
          </a:p>
        </p:txBody>
      </p:sp>
      <p:sp>
        <p:nvSpPr>
          <p:cNvPr id="15363" name="Прямоугольник 1">
            <a:extLst>
              <a:ext uri="{FF2B5EF4-FFF2-40B4-BE49-F238E27FC236}">
                <a16:creationId xmlns:a16="http://schemas.microsoft.com/office/drawing/2014/main" id="{F12273E8-5A3E-4E79-B5EA-39959E15A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814"/>
            <a:ext cx="91440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</a:t>
            </a: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привлечения работников ООУ к работе в ЛДПД …</a:t>
            </a: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84B82E29-DA2F-4507-BB1F-85D91641C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формированию системы оплаты труда работников общеобразовательных организаций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(Письмо Минобрнауки РФ от 29.12.2017 г. № ВП-1992/02,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исполнение п. 2 поручения Правительства РФ от 25.08.2016 г. № ДМ-П8-5082) </a:t>
            </a:r>
          </a:p>
        </p:txBody>
      </p:sp>
      <p:sp>
        <p:nvSpPr>
          <p:cNvPr id="16387" name="Прямоугольник 2">
            <a:extLst>
              <a:ext uri="{FF2B5EF4-FFF2-40B4-BE49-F238E27FC236}">
                <a16:creationId xmlns:a16="http://schemas.microsoft.com/office/drawing/2014/main" id="{0419ABE1-249C-46EA-9536-6BDE7E7A7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1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работы в период каникул, а также в периоды отмены (приостановки) учебных по санитарно-эпидемиологическим, климатическим и другим основаниям, оплату труда педагогических работников, а также лиц из числа руководителей, их заместителей, иных работников, замещающих в течение учебного года должности педагогических работников наряду с работой, определенной трудовым договором, рекомендуется производить 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расчета заработной платы, установленной на период, предшествующий началу каникул, отмены (приостановки) учебных занятий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(деятельности организации по реализации образовательных программ, по присмотру и уходу за детьми) по указанным основаниям.</a:t>
            </a:r>
          </a:p>
        </p:txBody>
      </p:sp>
    </p:spTree>
  </p:cSld>
  <p:clrMapOvr>
    <a:masterClrMapping/>
  </p:clrMapOvr>
  <p:transition spd="slow"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>
            <a:extLst>
              <a:ext uri="{FF2B5EF4-FFF2-40B4-BE49-F238E27FC236}">
                <a16:creationId xmlns:a16="http://schemas.microsoft.com/office/drawing/2014/main" id="{25F3CE12-9869-4C52-8703-1945CFB9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Трудовой кодекс РФ: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Совмещение профессий (должностей), ст. 60.2 ТК РФ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Срок, в течение которого работник будет выполнять дополнительную работу, ее содержание и объем устанавливаются работодателем с письменного согласия работника. (ст. 60.2 ТК РФ)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доплаты устанавливается</a:t>
            </a:r>
          </a:p>
          <a:p>
            <a:pPr indent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соглашению сторон трудового </a:t>
            </a:r>
          </a:p>
          <a:p>
            <a:pPr indent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с учетом содержания </a:t>
            </a:r>
          </a:p>
          <a:p>
            <a:pPr indent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объема дополнительной </a:t>
            </a:r>
          </a:p>
          <a:p>
            <a:pPr indent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(ст. 151 ТК РФ).</a:t>
            </a: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7555C885-B1F8-428D-8295-372A38AE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>
            <a:extLst>
              <a:ext uri="{FF2B5EF4-FFF2-40B4-BE49-F238E27FC236}">
                <a16:creationId xmlns:a16="http://schemas.microsoft.com/office/drawing/2014/main" id="{BEB64965-F883-45E9-A90E-82CB7659A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Уведомление о работе в ЛДПД за 2 месяца.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Дополнительное соглашение к трудовому договору о работе в  порядке совмещения профессий (должностей):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выполнения дополнительной работы,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и объем работы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(ст. 60.2 ТК РФ,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доплаты (с учетом </a:t>
            </a:r>
            <a:r>
              <a:rPr lang="ru-RU" altLang="ru-RU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(или) </a:t>
            </a:r>
            <a:r>
              <a:rPr lang="ru-RU" altLang="ru-RU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объема доп. работы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(ст. 151 ТК РФ).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время: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пределах установленного до начала каникул,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Доплата за совмещение профессий (должностей):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доплаты устанавливается по соглашению сторон трудового договора </a:t>
            </a:r>
            <a:r>
              <a:rPr lang="ru-RU" altLang="ru-RU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учетом содержания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(или) </a:t>
            </a:r>
            <a:r>
              <a:rPr lang="ru-RU" altLang="ru-RU" sz="2400" b="1" i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объема дополнительной работы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(ст. 151 ТК РФ).</a:t>
            </a:r>
          </a:p>
        </p:txBody>
      </p:sp>
    </p:spTree>
  </p:cSld>
  <p:clrMapOvr>
    <a:masterClrMapping/>
  </p:clrMapOvr>
  <p:transition spd="slow"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>
            <a:extLst>
              <a:ext uri="{FF2B5EF4-FFF2-40B4-BE49-F238E27FC236}">
                <a16:creationId xmlns:a16="http://schemas.microsoft.com/office/drawing/2014/main" id="{165105EA-E0EF-43DD-A3A4-0C54FA80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305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>
            <a:extLst>
              <a:ext uri="{FF2B5EF4-FFF2-40B4-BE49-F238E27FC236}">
                <a16:creationId xmlns:a16="http://schemas.microsoft.com/office/drawing/2014/main" id="{5AC7A108-E273-4C62-B017-A435DC9E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Трудовой кодекс РФ: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Статья 213. Медицинские осмотры некоторых категорий работников</a:t>
            </a:r>
            <a:endParaRPr lang="ru-RU" altLang="ru-RU" sz="2000" b="1">
              <a:solidFill>
                <a:prstClr val="black"/>
              </a:solidFill>
              <a:latin typeface="Times New Roman" panose="02020603050405020304" pitchFamily="18" charset="0"/>
              <a:ea typeface="BatangChe" panose="020B0503020000020004" pitchFamily="49" charset="-127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……………………...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u="sng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Работники, осуществляющие отдельные виды деятельности, … проходят обязательное психиатрическое освидетельствование не реже одного раза в 5 лет в </a:t>
            </a:r>
            <a:r>
              <a:rPr lang="ru-RU" altLang="ru-RU" sz="2000" b="1" u="sng">
                <a:solidFill>
                  <a:srgbClr val="0000FF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  <a:hlinkClick r:id="rId2"/>
              </a:rPr>
              <a:t>порядке,</a:t>
            </a:r>
            <a:r>
              <a:rPr lang="ru-RU" altLang="ru-RU" sz="2000" b="1" u="sng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 устанавливаемом уполномоченным Правительством РФ федеральным органом исполнительной власти.</a:t>
            </a:r>
            <a:endParaRPr lang="ru-RU" altLang="ru-RU" sz="2000">
              <a:solidFill>
                <a:prstClr val="black"/>
              </a:solidFill>
              <a:latin typeface="Times New Roman" panose="02020603050405020304" pitchFamily="18" charset="0"/>
              <a:ea typeface="BatangChe" panose="020B0503020000020004" pitchFamily="49" charset="-127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Предусмотренные настоящей статьей медицинские осмотры и психиатрические освидетельствования осуществляются за счет средств работодателя.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Перечень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медицинских психиатрических противопоказаний для осуществления отдельных видов профессиональной деятельности и деятельности, связанной с источником повышенной опасности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(утв. Постановлением Правительства РФ от 28.04.1993 г. № 377)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 работники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учебно -  воспитательных учреждений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 работники детских и  подростковых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оздоровительных  учреждений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, в том числе  сезонных;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 работники </a:t>
            </a:r>
            <a:r>
              <a:rPr lang="ru-RU" altLang="ru-RU" sz="2000" b="1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детских дошкольных учреждений</a:t>
            </a: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, домов ребенка,  детских домов, школ -  интернатов, интернатов при школах;</a:t>
            </a:r>
          </a:p>
        </p:txBody>
      </p:sp>
    </p:spTree>
  </p:cSld>
  <p:clrMapOvr>
    <a:masterClrMapping/>
  </p:clrMapOvr>
  <p:transition spd="slow"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>
            <a:extLst>
              <a:ext uri="{FF2B5EF4-FFF2-40B4-BE49-F238E27FC236}">
                <a16:creationId xmlns:a16="http://schemas.microsoft.com/office/drawing/2014/main" id="{EB349ABB-E2DF-4A04-966C-E70186EED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своей деятельности не подпадает под действие Перечня, утв. Постановлением Правительства РФ от 28.04.1993 № 377.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Решение Красноуфимского районного суда Свердловской области от 03.09.2018 г. по делу № 72-1434/2018. 2. Решение Свердловского областного суда от 14.11.2018 г. по делу № 72-1434/2018.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Решение Радужнинского городского суда Ханты-Мансийского автономного округа – Югры от 18.10.2016 г. по делу № 12-72/2016. 4. Решение Суда Ханты-Мансийского автономного округа - Югры от 26.01.2017 г. по делу № 12-72/2016.</a:t>
            </a:r>
            <a:endParaRPr lang="ru-RU" altLang="ru-RU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 (ДОЛ) и др. оздоровительные учреждения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(оздоровление - основной вид деятельности) распр-ся ПП РФ от 28.04.1993 г. № 377.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не реже 1 раза в 5 лет проходят психиатрическое освидетельствование. Прохождение мед. осмотров с участием врача-психиатра само по себе не освобождает работодателя от обязанности направить работников на психиатрическое освидетельствование (Решение ВС Республики Коми от 30.08.2017 г. по делу № 21-735/2017).</a:t>
            </a:r>
          </a:p>
        </p:txBody>
      </p:sp>
    </p:spTree>
  </p:cSld>
  <p:clrMapOvr>
    <a:masterClrMapping/>
  </p:clrMapOvr>
  <p:transition spd="slow"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CB0D9E36-EF5A-42FD-BBC3-E605EFCE2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66889"/>
            <a:ext cx="9144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Детские (в т. ч. загородные) оздоровительные лагеря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отпуске</a:t>
            </a: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1" name="Рисунок 2" descr="333_1.jpg">
            <a:extLst>
              <a:ext uri="{FF2B5EF4-FFF2-40B4-BE49-F238E27FC236}">
                <a16:creationId xmlns:a16="http://schemas.microsoft.com/office/drawing/2014/main" id="{3DE6E93D-34B1-4828-9A7D-DD26AE5F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9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>
            <a:extLst>
              <a:ext uri="{FF2B5EF4-FFF2-40B4-BE49-F238E27FC236}">
                <a16:creationId xmlns:a16="http://schemas.microsoft.com/office/drawing/2014/main" id="{C11B861E-7102-4803-BAFA-FBE86D37A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3.5.12. … 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детских оздоровительных лагерях, осуществляемая по инициативе работодателя за пределами рабочего времени, установленного графиками работ, является сверхурочной работой.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Сверхурочная работа оплачивается 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первые два часа работы не менее чем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полуторном размере,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последующие часы –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чем в двойном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</a:t>
            </a: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Конкретные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оплаты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сверхурочной работы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определяться коллективным договором или трудовым договором.</a:t>
            </a:r>
          </a:p>
        </p:txBody>
      </p:sp>
      <p:pic>
        <p:nvPicPr>
          <p:cNvPr id="25603" name="Рисунок 4">
            <a:extLst>
              <a:ext uri="{FF2B5EF4-FFF2-40B4-BE49-F238E27FC236}">
                <a16:creationId xmlns:a16="http://schemas.microsoft.com/office/drawing/2014/main" id="{07CAD780-BCDB-432D-9E28-80229D68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1" y="2590800"/>
            <a:ext cx="42910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11003</Words>
  <Application>Microsoft Office PowerPoint</Application>
  <PresentationFormat>Широкоэкранный</PresentationFormat>
  <Paragraphs>1460</Paragraphs>
  <Slides>104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14" baseType="lpstr">
      <vt:lpstr>Arial</vt:lpstr>
      <vt:lpstr>Arial CYR</vt:lpstr>
      <vt:lpstr>Calibri</vt:lpstr>
      <vt:lpstr>Liberation Serif</vt:lpstr>
      <vt:lpstr>Segoe UI</vt:lpstr>
      <vt:lpstr>Times New Roman</vt:lpstr>
      <vt:lpstr>Wingdings</vt:lpstr>
      <vt:lpstr>WordVisiCarriageReturn_MSFontService</vt:lpstr>
      <vt:lpstr>yandex-sans</vt:lpstr>
      <vt:lpstr>1_Тема Office</vt:lpstr>
      <vt:lpstr>III пленарное заседание Артинской районной организации Профессионального союза работников народного образования и науки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Внештатный правовой инспектор _____________________ /_____________________ /                                                                                                                      (подпись)                                                  (Фамилия И. О.)  Председатель                                   _____________________ /_____________________ /                                                                                                                      (подпись)                                                  (Фамилия И. О.)  «___»___________2021 г.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Устав Профсоюза – единственный учредительный и правоустанавливающий документ первичных, территориальных, региональных организаций Профсоюза и Профсоюза  Новая редакция Устава с тремя приложениями принята на  VIII Съезде Профсоюза  14 октября 2020 года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Arti Profsouz</dc:creator>
  <cp:lastModifiedBy>Arti Profsouz</cp:lastModifiedBy>
  <cp:revision>27</cp:revision>
  <dcterms:created xsi:type="dcterms:W3CDTF">2021-03-24T11:06:39Z</dcterms:created>
  <dcterms:modified xsi:type="dcterms:W3CDTF">2021-03-25T09:02:01Z</dcterms:modified>
</cp:coreProperties>
</file>