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CF039A-FD1D-4B0E-A1F1-570058AC2EC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C38F21-19D7-41FF-9E67-05EDC650CD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Авитаминозы и их предупреждения у детей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0336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035" y="1026313"/>
            <a:ext cx="9601200" cy="5035296"/>
          </a:xfrm>
        </p:spPr>
        <p:txBody>
          <a:bodyPr/>
          <a:lstStyle/>
          <a:p>
            <a:r>
              <a:rPr lang="ru-RU" dirty="0"/>
              <a:t>это серьезное заболевание, которое возникает в результате длительного неполноценного питания и отсутствия в нем </a:t>
            </a:r>
            <a:r>
              <a:rPr lang="ru-RU" dirty="0" smtClean="0"/>
              <a:t>жизненно необходимых витаминов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462" y="207264"/>
            <a:ext cx="9613338" cy="84470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Авитаминоз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74" y="2401878"/>
            <a:ext cx="6873240" cy="43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1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 неправильное и несбалансированное питание, позднее и неправильное введение прикорма,</a:t>
            </a:r>
          </a:p>
          <a:p>
            <a:r>
              <a:rPr lang="ru-RU" dirty="0"/>
              <a:t>- нарушение работы внутренних органов, связанных с пищеварением. В этом случае витамины поступают в организм, но не усваиваются.</a:t>
            </a:r>
          </a:p>
          <a:p>
            <a:r>
              <a:rPr lang="ru-RU" dirty="0"/>
              <a:t>- поступление в организм так называемых антивитаминов, из-за которых теряется вся польза от витаминов. Такое действие могут оказывать некоторые лекарства.</a:t>
            </a:r>
          </a:p>
          <a:p>
            <a:r>
              <a:rPr lang="ru-RU" dirty="0"/>
              <a:t>-проживание в неблагополучных условиях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Причины авитаминоза у детей</a:t>
            </a:r>
            <a:r>
              <a:rPr lang="ru-RU" sz="3600" b="1" dirty="0" smtClean="0"/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52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дефицит полезных компонентов в организме указывают определенные клинические проявления.</a:t>
            </a:r>
          </a:p>
          <a:p>
            <a:r>
              <a:rPr lang="ru-RU" sz="2000" dirty="0"/>
              <a:t>К общим симптомам относят: быструю утомляемость; общую слабость; нарушения аппетита; изменение оттенка кожных покровов; потливость ладоней; нарушения режима сна и бодрствования. </a:t>
            </a:r>
            <a:endParaRPr lang="ru-RU" sz="2000" dirty="0" smtClean="0"/>
          </a:p>
          <a:p>
            <a:r>
              <a:rPr lang="ru-RU" sz="2000" dirty="0" smtClean="0"/>
              <a:t>Основным </a:t>
            </a:r>
            <a:r>
              <a:rPr lang="ru-RU" sz="2000" dirty="0"/>
              <a:t>признаком авитаминоза у детей является повышенная раздражительность. Ребенок не может усидеть на месте, ему ничего не нравится. Повышается плаксивость и </a:t>
            </a:r>
            <a:r>
              <a:rPr lang="ru-RU" sz="2000" dirty="0" smtClean="0"/>
              <a:t>истеричность</a:t>
            </a:r>
            <a:r>
              <a:rPr lang="ru-RU" sz="2000" dirty="0"/>
              <a:t>. Малыш пытается выполнять привычные для него действия, однако сил на это не хватает.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4820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проявляется авитаминоз и можно ли самостоятельно узнать о его развитии?</a:t>
            </a:r>
          </a:p>
        </p:txBody>
      </p:sp>
      <p:pic>
        <p:nvPicPr>
          <p:cNvPr id="1026" name="Picture 2" descr="D:\Общие документы\Ustalost-rebenok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71" y="4517383"/>
            <a:ext cx="3612989" cy="213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бщие документы\fe650f95088452c4f3f5e7605ef52cc4-2048x1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12" y="4411019"/>
            <a:ext cx="3533266" cy="23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Общие документы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5" y="4517383"/>
            <a:ext cx="3433306" cy="22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9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54" y="1439236"/>
            <a:ext cx="9070561" cy="4840793"/>
          </a:xfrm>
        </p:spPr>
        <p:txBody>
          <a:bodyPr>
            <a:normAutofit/>
          </a:bodyPr>
          <a:lstStyle/>
          <a:p>
            <a:r>
              <a:rPr lang="ru-RU" sz="1600" b="1" i="1" u="sng" dirty="0"/>
              <a:t>Витамин А </a:t>
            </a:r>
            <a:r>
              <a:rPr lang="ru-RU" sz="1600" b="1" dirty="0"/>
              <a:t>(</a:t>
            </a:r>
            <a:r>
              <a:rPr lang="ru-RU" sz="1600" b="1" dirty="0" err="1"/>
              <a:t>ретинол</a:t>
            </a:r>
            <a:r>
              <a:rPr lang="ru-RU" sz="1600" b="1" dirty="0"/>
              <a:t>)</a:t>
            </a:r>
            <a:r>
              <a:rPr lang="ru-RU" sz="1600" dirty="0"/>
              <a:t> - жирорастворимый витамин - содержится в продуктах растительного и животного происхождения: в печени и рыбьем жире, сливочном масле, яйцах, сливках. Среди овощей лидерами по содержанию </a:t>
            </a:r>
            <a:r>
              <a:rPr lang="ru-RU" sz="1600" dirty="0" err="1"/>
              <a:t>ретинола</a:t>
            </a:r>
            <a:r>
              <a:rPr lang="ru-RU" sz="1600" dirty="0"/>
              <a:t> считаются морковь, тыква, шпинат, персики, горох.</a:t>
            </a:r>
          </a:p>
          <a:p>
            <a:r>
              <a:rPr lang="ru-RU" sz="1600" dirty="0" err="1" smtClean="0"/>
              <a:t>Ретинол</a:t>
            </a:r>
            <a:r>
              <a:rPr lang="ru-RU" sz="1600" dirty="0" smtClean="0"/>
              <a:t> </a:t>
            </a:r>
            <a:r>
              <a:rPr lang="ru-RU" sz="1600" dirty="0"/>
              <a:t>способствует нормализации обмена веществ, отвечает за состояние кожных покровов и слизистых, поддерживает ночное зрение и защищает глаза от сухости. Витамин необходим при борьбе с инфекциями – он укрепляет иммунитет, повышает защитную функцию организма. Доказано, что при достаточном потреблении витамина А дети проще переносят корь, ветрянку.</a:t>
            </a:r>
          </a:p>
          <a:p>
            <a:r>
              <a:rPr lang="ru-RU" sz="1600" b="1" dirty="0"/>
              <a:t>Признаки авитаминоза витамина А</a:t>
            </a:r>
            <a:r>
              <a:rPr lang="ru-RU" sz="1600" dirty="0"/>
              <a:t>: у детей с таким диагнозом наблюдается отставание в развитии и росте. Ребенок часто болеет, отличается повышенной нервозностью. К внешним симптомам относятся ухудшение сумеречного зрения, дискомфорт в области глаз (из-за их сухости ребенок постоянно потирает глазки), на глазах могут появиться язвочки. Авитаминоз у детей проявляется на коже – она становится сухой, появляются трещинки на подушечках пальцев и на стопах, на руках, в области живота, локтей, коленей, ягодиц формируются зудящие бляшки серого цвета, выпадают волосы.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49" y="100584"/>
            <a:ext cx="11309230" cy="1444752"/>
          </a:xfrm>
        </p:spPr>
        <p:txBody>
          <a:bodyPr>
            <a:noAutofit/>
          </a:bodyPr>
          <a:lstStyle/>
          <a:p>
            <a:r>
              <a:rPr lang="ru-RU" sz="3600" b="1" dirty="0"/>
              <a:t>В зависимости от того, какого витамина не хватает, авитаминоз проявляется по-разному.</a:t>
            </a:r>
          </a:p>
        </p:txBody>
      </p:sp>
      <p:pic>
        <p:nvPicPr>
          <p:cNvPr id="2051" name="Picture 3" descr="D:\Общие документы\Depositphotos_119318974_s-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29" y="3114585"/>
            <a:ext cx="2739021" cy="207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3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902" y="448574"/>
            <a:ext cx="9523562" cy="5672155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u="sng" dirty="0"/>
              <a:t>Витамин В1</a:t>
            </a:r>
            <a:r>
              <a:rPr lang="ru-RU" sz="2600" dirty="0"/>
              <a:t> - в большом количестве присутствует в печени, свинине, яйцах, хлебобулочных изделиях и крупах.</a:t>
            </a:r>
          </a:p>
          <a:p>
            <a:r>
              <a:rPr lang="ru-RU" sz="2600" dirty="0"/>
              <a:t>Для чего нужен</a:t>
            </a:r>
            <a:r>
              <a:rPr lang="ru-RU" sz="2600" u="sng" dirty="0"/>
              <a:t>?</a:t>
            </a:r>
            <a:r>
              <a:rPr lang="ru-RU" sz="2600" dirty="0"/>
              <a:t> Витамин В1, известный также как тиамин, отвечает за преобразование в энергию полученных в пищу жиров, белков и углеводов, поддерживает работу нервной и сердечно-сосудистой </a:t>
            </a:r>
            <a:r>
              <a:rPr lang="ru-RU" sz="2600" dirty="0" smtClean="0"/>
              <a:t>систем. </a:t>
            </a:r>
            <a:r>
              <a:rPr lang="ru-RU" sz="2600" dirty="0"/>
              <a:t> </a:t>
            </a:r>
          </a:p>
          <a:p>
            <a:r>
              <a:rPr lang="ru-RU" sz="2600" dirty="0"/>
              <a:t>Что наблюдается при недостатке В1: ребенок может быть раздражительным, рассеянным, </a:t>
            </a:r>
            <a:r>
              <a:rPr lang="ru-RU" sz="2600" dirty="0" smtClean="0"/>
              <a:t>жалуется </a:t>
            </a:r>
            <a:r>
              <a:rPr lang="ru-RU" sz="2600" dirty="0"/>
              <a:t>на плохой сон, повышенную чувствительность. У детей постарше бывает нарушение работы пищеварительной системы, сопровождающееся рвотой и болями в животе. Для авитаминоза В1 характерно изменение языка – он становится ярко-красного цвета с малозаметными сосочками.</a:t>
            </a:r>
          </a:p>
          <a:p>
            <a:r>
              <a:rPr lang="ru-RU" sz="2600" b="1" i="1" u="sng" dirty="0"/>
              <a:t>Витамин В2</a:t>
            </a:r>
            <a:r>
              <a:rPr lang="ru-RU" sz="2600" b="1" dirty="0"/>
              <a:t> (Рибофлавин)</a:t>
            </a:r>
            <a:r>
              <a:rPr lang="ru-RU" sz="2600" dirty="0"/>
              <a:t> - Содержится в печени, мясе, </a:t>
            </a:r>
            <a:r>
              <a:rPr lang="ru-RU" sz="2600" dirty="0" err="1"/>
              <a:t>цельнозерновом</a:t>
            </a:r>
            <a:r>
              <a:rPr lang="ru-RU" sz="2600" dirty="0"/>
              <a:t> хлебе, </a:t>
            </a:r>
            <a:r>
              <a:rPr lang="ru-RU" sz="2600" dirty="0" smtClean="0"/>
              <a:t>орехах.</a:t>
            </a:r>
            <a:endParaRPr lang="ru-RU" sz="2600" dirty="0"/>
          </a:p>
          <a:p>
            <a:r>
              <a:rPr lang="ru-RU" sz="2600" dirty="0" smtClean="0"/>
              <a:t>Способствует </a:t>
            </a:r>
            <a:r>
              <a:rPr lang="ru-RU" sz="2600" dirty="0"/>
              <a:t>образованию энергии, участвует в синтезе гемоглобина, отвечает за здоровье кожи и состояние слизистых.</a:t>
            </a:r>
          </a:p>
          <a:p>
            <a:r>
              <a:rPr lang="ru-RU" sz="2600" dirty="0"/>
              <a:t>Авитаминоз В2 у детей характеризуется: воспалением губ и я зыка, проблемами с кожей (ее шелушением и уплотнением). Помимо этих внешних проявлений наблюдаются другие тревожные симптомы – сонливость, головокружения, торможение. Длительный авитаминоз может привести к более серьезным изменениям – нарушению процессов кровообращения и обмена веществ, снижению иммунитета.</a:t>
            </a:r>
          </a:p>
          <a:p>
            <a:endParaRPr lang="ru-RU" dirty="0"/>
          </a:p>
        </p:txBody>
      </p:sp>
      <p:pic>
        <p:nvPicPr>
          <p:cNvPr id="3074" name="Picture 2" descr="D:\Общие документы\3d5fcf9c3bece052c86efcd4cd67d0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6" y="112143"/>
            <a:ext cx="2590259" cy="16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бщие документы\c32a2c3fb8806f91f8975b06c5889a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099" y="4442604"/>
            <a:ext cx="2880901" cy="17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4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40" y="230669"/>
            <a:ext cx="8210534" cy="5911337"/>
          </a:xfrm>
        </p:spPr>
        <p:txBody>
          <a:bodyPr>
            <a:normAutofit lnSpcReduction="10000"/>
          </a:bodyPr>
          <a:lstStyle/>
          <a:p>
            <a:r>
              <a:rPr lang="ru-RU" sz="1600" b="1" i="1" u="sng" dirty="0"/>
              <a:t>Витамин D</a:t>
            </a:r>
            <a:r>
              <a:rPr lang="ru-RU" sz="1600" b="1" i="1" dirty="0"/>
              <a:t> </a:t>
            </a:r>
            <a:r>
              <a:rPr lang="ru-RU" sz="1600" dirty="0"/>
              <a:t> - жирорастворимый витамин, который активируется при воздействии ультрафиолета (процесс происходит в коже). </a:t>
            </a:r>
            <a:r>
              <a:rPr lang="ru-RU" sz="1600" dirty="0" smtClean="0"/>
              <a:t>Содержится </a:t>
            </a:r>
            <a:r>
              <a:rPr lang="ru-RU" sz="1600" dirty="0"/>
              <a:t>в продуктах растительного и животного происхождения: сливочном масле, сыре, яйцах, икре, рыбе, грибах, петрушке.</a:t>
            </a:r>
          </a:p>
          <a:p>
            <a:r>
              <a:rPr lang="ru-RU" sz="1600" dirty="0" smtClean="0"/>
              <a:t>При </a:t>
            </a:r>
            <a:r>
              <a:rPr lang="ru-RU" sz="1600" dirty="0"/>
              <a:t>недостатке витамина: развивается рахит вследствие нарушения </a:t>
            </a:r>
            <a:r>
              <a:rPr lang="ru-RU" sz="1600" dirty="0" err="1"/>
              <a:t>фосфоро</a:t>
            </a:r>
            <a:r>
              <a:rPr lang="ru-RU" sz="1600" dirty="0"/>
              <a:t>-кальциевого баланса. Это происходит при авитаминозе у детей в раннем возрасте. Кости не развиваются нормально, они слабые и мягкие, наблюдается искривление позвоночника. В более взрослом возрасте у ребенка могут быть проблемы с зубами и деснами, он легко получает травмы и переломы, которые потом трудно заживают.</a:t>
            </a:r>
          </a:p>
          <a:p>
            <a:r>
              <a:rPr lang="ru-RU" sz="1600" b="1" i="1" u="sng" dirty="0"/>
              <a:t>Витамин Е </a:t>
            </a:r>
            <a:r>
              <a:rPr lang="ru-RU" sz="1600" dirty="0"/>
              <a:t>- жирорастворимый витамин Е (токоферол) относится к антиоксидантам – замедляет процессы старения, укрепляет сосуды и сердечную мышцу, повышает иммунитет, снижает вероятность образования тромбов.</a:t>
            </a:r>
          </a:p>
          <a:p>
            <a:r>
              <a:rPr lang="ru-RU" sz="1600" dirty="0"/>
              <a:t>Витамин Е способствует усвоению </a:t>
            </a:r>
            <a:r>
              <a:rPr lang="ru-RU" sz="1600" dirty="0" err="1"/>
              <a:t>ретинола</a:t>
            </a:r>
            <a:r>
              <a:rPr lang="ru-RU" sz="1600" dirty="0"/>
              <a:t> и оказывает положительное воздействие на всю кровеносную систему. Присутствует в растительных маслах, яблоках, миндале, злаковых, бобовых, шиповнике, яйцах, молоке, говядине.</a:t>
            </a:r>
          </a:p>
          <a:p>
            <a:r>
              <a:rPr lang="ru-RU" sz="1600" dirty="0"/>
              <a:t>При авитаминозе витамина Е: недостаток токоферола негативно сказывается на состоянии кожи ребенка – она становится сухой и вялой, ногти ломаются, ухудшается зрение. Длительный гиповитаминоз отразится на мышцах – начнется их дистрофия. Очень важно, чтобы девочки получали достаточное количество витамина, иначе в будущем его недостаток может негативно сказаться на репродуктивной функции.</a:t>
            </a:r>
          </a:p>
          <a:p>
            <a:endParaRPr lang="ru-RU" dirty="0"/>
          </a:p>
        </p:txBody>
      </p:sp>
      <p:pic>
        <p:nvPicPr>
          <p:cNvPr id="4098" name="Picture 2" descr="D:\Общие документы\bbc902d5b5f25c5a791a230a2b692f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73" y="146650"/>
            <a:ext cx="3601722" cy="21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бщие документы\02bf1b30e925c90f85a395d61922bad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73" y="2652174"/>
            <a:ext cx="3644009" cy="24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5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Правильно питаться.</a:t>
            </a:r>
          </a:p>
          <a:p>
            <a:r>
              <a:rPr lang="ru-RU" dirty="0" smtClean="0"/>
              <a:t>Включить сухофрукты, фрукты и овощи в рацион.</a:t>
            </a:r>
          </a:p>
          <a:p>
            <a:r>
              <a:rPr lang="ru-RU" dirty="0" smtClean="0"/>
              <a:t>Гулять.</a:t>
            </a:r>
          </a:p>
          <a:p>
            <a:r>
              <a:rPr lang="ru-RU" dirty="0"/>
              <a:t>Готовить продукты лучше на пару или запекать в духовке — так они не будут терять витаминных свойств. Овощи лучше не чистить от кожуры либо срезать ее минимально. Нарезать овощи нужно непосредственно перед употреблением, так как на воздухе быстро разрушаются витамины А и С. К слову, соль и сахар способствуют сохранению витамина С, а эмалированная посуда лучше сохраняет витамины, чем алюминиевая. Обратите внимание, в какой кастрюле вы варите овощи.</a:t>
            </a:r>
          </a:p>
          <a:p>
            <a:r>
              <a:rPr lang="ru-RU" dirty="0"/>
              <a:t>Хранить продукты тоже надо правильно — в холодильнике продукт теряет до трети витамина С, а при комнатной температуре — до половины. Немалая часть витаминов разрушается на свету, потому хранить овощи и фрукты лучше в темном месте.</a:t>
            </a:r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r>
              <a:rPr lang="ru-RU" smtClean="0"/>
              <a:t>Кроме </a:t>
            </a:r>
            <a:r>
              <a:rPr lang="ru-RU" dirty="0"/>
              <a:t>того, витамины теряют свои свойства при разогревании еды, потому наиболее полезно есть свежеприготовленную пищу, либо разогревать только такое количество, которое </a:t>
            </a:r>
            <a:r>
              <a:rPr lang="ru-RU" dirty="0" smtClean="0"/>
              <a:t>можно съесть </a:t>
            </a:r>
            <a:r>
              <a:rPr lang="ru-RU" dirty="0"/>
              <a:t>за раз.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для профилактики?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322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311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Авитаминозы и их предупреждения у детей</vt:lpstr>
      <vt:lpstr>Авитаминоз </vt:lpstr>
      <vt:lpstr>Причины авитаминоза у детей:</vt:lpstr>
      <vt:lpstr>Как проявляется авитаминоз и можно ли самостоятельно узнать о его развитии?</vt:lpstr>
      <vt:lpstr>В зависимости от того, какого витамина не хватает, авитаминоз проявляется по-разному.</vt:lpstr>
      <vt:lpstr>Презентация PowerPoint</vt:lpstr>
      <vt:lpstr>Презентация PowerPoint</vt:lpstr>
      <vt:lpstr>Что делать для профилактики?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авитомино</dc:title>
  <dc:creator>Елизавета</dc:creator>
  <cp:lastModifiedBy>Елена Николаевна</cp:lastModifiedBy>
  <cp:revision>10</cp:revision>
  <dcterms:created xsi:type="dcterms:W3CDTF">2022-03-15T09:58:29Z</dcterms:created>
  <dcterms:modified xsi:type="dcterms:W3CDTF">2023-03-09T10:32:36Z</dcterms:modified>
</cp:coreProperties>
</file>